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6" r:id="rId2"/>
    <p:sldId id="313" r:id="rId3"/>
    <p:sldId id="306" r:id="rId4"/>
    <p:sldId id="310" r:id="rId5"/>
    <p:sldId id="314" r:id="rId6"/>
    <p:sldId id="315" r:id="rId7"/>
    <p:sldId id="261" r:id="rId8"/>
    <p:sldId id="270" r:id="rId9"/>
    <p:sldId id="320" r:id="rId10"/>
    <p:sldId id="323" r:id="rId11"/>
    <p:sldId id="321" r:id="rId12"/>
    <p:sldId id="268" r:id="rId13"/>
    <p:sldId id="273" r:id="rId14"/>
    <p:sldId id="285" r:id="rId15"/>
    <p:sldId id="297" r:id="rId16"/>
    <p:sldId id="300" r:id="rId17"/>
    <p:sldId id="298" r:id="rId18"/>
    <p:sldId id="304" r:id="rId19"/>
    <p:sldId id="305" r:id="rId20"/>
    <p:sldId id="272" r:id="rId21"/>
    <p:sldId id="330" r:id="rId22"/>
    <p:sldId id="260" r:id="rId23"/>
    <p:sldId id="329" r:id="rId24"/>
    <p:sldId id="331" r:id="rId25"/>
    <p:sldId id="3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28"/>
    <p:restoredTop sz="91429"/>
  </p:normalViewPr>
  <p:slideViewPr>
    <p:cSldViewPr snapToGrid="0" snapToObjects="1">
      <p:cViewPr varScale="1">
        <p:scale>
          <a:sx n="107" d="100"/>
          <a:sy n="107" d="100"/>
        </p:scale>
        <p:origin x="1296" y="168"/>
      </p:cViewPr>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C81A0-B9A1-6547-A02F-7878D7496EC3}" type="datetimeFigureOut">
              <a:rPr lang="en-US" smtClean="0"/>
              <a:t>10/2/2017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D32DA-5200-0B44-BD6E-6BD89587F38F}" type="slidenum">
              <a:rPr lang="en-US" smtClean="0"/>
              <a:t>‹#›</a:t>
            </a:fld>
            <a:endParaRPr lang="en-US"/>
          </a:p>
        </p:txBody>
      </p:sp>
    </p:spTree>
    <p:extLst>
      <p:ext uri="{BB962C8B-B14F-4D97-AF65-F5344CB8AC3E}">
        <p14:creationId xmlns:p14="http://schemas.microsoft.com/office/powerpoint/2010/main" val="40932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smtClean="0"/>
              <a:t>What</a:t>
            </a:r>
            <a:r>
              <a:rPr lang="sv-SE" baseline="0" dirty="0" smtClean="0"/>
              <a:t> is </a:t>
            </a:r>
            <a:r>
              <a:rPr lang="sv-SE" baseline="0" dirty="0" err="1" smtClean="0"/>
              <a:t>traditional</a:t>
            </a:r>
            <a:r>
              <a:rPr lang="sv-SE" baseline="0" dirty="0" smtClean="0"/>
              <a:t> </a:t>
            </a:r>
            <a:r>
              <a:rPr lang="sv-SE" baseline="0" dirty="0" err="1" smtClean="0"/>
              <a:t>analysis</a:t>
            </a:r>
            <a:r>
              <a:rPr lang="sv-SE" baseline="0" dirty="0" smtClean="0"/>
              <a:t> </a:t>
            </a:r>
            <a:r>
              <a:rPr lang="sv-SE" baseline="0" dirty="0" err="1" smtClean="0"/>
              <a:t>called</a:t>
            </a:r>
            <a:r>
              <a:rPr lang="sv-SE" baseline="0" dirty="0" smtClean="0"/>
              <a:t>?</a:t>
            </a:r>
          </a:p>
          <a:p>
            <a:endParaRPr lang="sv-SE" dirty="0" smtClean="0"/>
          </a:p>
          <a:p>
            <a:r>
              <a:rPr lang="sv-SE" dirty="0" smtClean="0"/>
              <a:t>1540</a:t>
            </a:r>
          </a:p>
          <a:p>
            <a:r>
              <a:rPr lang="sv-SE" dirty="0" smtClean="0"/>
              <a:t>1120</a:t>
            </a:r>
          </a:p>
          <a:p>
            <a:r>
              <a:rPr lang="sv-SE" dirty="0" smtClean="0"/>
              <a:t>Get </a:t>
            </a:r>
            <a:r>
              <a:rPr lang="sv-SE" dirty="0" err="1" smtClean="0"/>
              <a:t>factor</a:t>
            </a:r>
            <a:r>
              <a:rPr lang="sv-SE" dirty="0" smtClean="0"/>
              <a:t> </a:t>
            </a:r>
            <a:r>
              <a:rPr lang="sv-SE" dirty="0" err="1" smtClean="0"/>
              <a:t>difference</a:t>
            </a:r>
            <a:endParaRPr lang="sv-SE" dirty="0" smtClean="0"/>
          </a:p>
          <a:p>
            <a:r>
              <a:rPr lang="sv-SE" dirty="0" err="1" smtClean="0"/>
              <a:t>Need</a:t>
            </a:r>
            <a:r>
              <a:rPr lang="sv-SE" dirty="0" smtClean="0"/>
              <a:t> </a:t>
            </a:r>
            <a:r>
              <a:rPr lang="sv-SE" dirty="0" err="1" smtClean="0"/>
              <a:t>to</a:t>
            </a:r>
            <a:r>
              <a:rPr lang="sv-SE" dirty="0" smtClean="0"/>
              <a:t> </a:t>
            </a:r>
            <a:r>
              <a:rPr lang="sv-SE" dirty="0" err="1" smtClean="0"/>
              <a:t>define</a:t>
            </a:r>
            <a:r>
              <a:rPr lang="sv-SE" dirty="0" smtClean="0"/>
              <a:t> design </a:t>
            </a:r>
            <a:r>
              <a:rPr lang="sv-SE" dirty="0" err="1" smtClean="0"/>
              <a:t>that</a:t>
            </a:r>
            <a:r>
              <a:rPr lang="sv-SE" dirty="0" smtClean="0"/>
              <a:t> </a:t>
            </a:r>
            <a:r>
              <a:rPr lang="sv-SE" dirty="0" err="1" smtClean="0"/>
              <a:t>we</a:t>
            </a:r>
            <a:r>
              <a:rPr lang="sv-SE" dirty="0" smtClean="0"/>
              <a:t> </a:t>
            </a:r>
            <a:r>
              <a:rPr lang="sv-SE" dirty="0" err="1" smtClean="0"/>
              <a:t>are</a:t>
            </a:r>
            <a:r>
              <a:rPr lang="sv-SE" dirty="0" smtClean="0"/>
              <a:t> </a:t>
            </a:r>
            <a:r>
              <a:rPr lang="sv-SE" dirty="0" err="1" smtClean="0"/>
              <a:t>looking</a:t>
            </a:r>
            <a:r>
              <a:rPr lang="sv-SE" dirty="0" smtClean="0"/>
              <a:t> at</a:t>
            </a:r>
          </a:p>
          <a:p>
            <a:endParaRPr lang="sv-SE" dirty="0" smtClean="0"/>
          </a:p>
          <a:p>
            <a:endParaRPr lang="en-US" dirty="0"/>
          </a:p>
        </p:txBody>
      </p:sp>
      <p:sp>
        <p:nvSpPr>
          <p:cNvPr id="4" name="Slide Number Placeholder 3"/>
          <p:cNvSpPr>
            <a:spLocks noGrp="1"/>
          </p:cNvSpPr>
          <p:nvPr>
            <p:ph type="sldNum" sz="quarter" idx="10"/>
          </p:nvPr>
        </p:nvSpPr>
        <p:spPr/>
        <p:txBody>
          <a:bodyPr/>
          <a:lstStyle/>
          <a:p>
            <a:fld id="{C29FF9BF-549F-46C6-984B-A99C145E220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5467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Tack paper </a:t>
            </a:r>
            <a:r>
              <a:rPr lang="en-US" dirty="0" err="1" smtClean="0"/>
              <a:t>pucture</a:t>
            </a:r>
            <a:endParaRPr lang="en-US" dirty="0"/>
          </a:p>
        </p:txBody>
      </p:sp>
      <p:sp>
        <p:nvSpPr>
          <p:cNvPr id="4" name="Slide Number Placeholder 3"/>
          <p:cNvSpPr>
            <a:spLocks noGrp="1"/>
          </p:cNvSpPr>
          <p:nvPr>
            <p:ph type="sldNum" sz="quarter" idx="10"/>
          </p:nvPr>
        </p:nvSpPr>
        <p:spPr/>
        <p:txBody>
          <a:bodyPr/>
          <a:lstStyle/>
          <a:p>
            <a:fld id="{338D32DA-5200-0B44-BD6E-6BD89587F38F}" type="slidenum">
              <a:rPr lang="en-US" smtClean="0"/>
              <a:t>13</a:t>
            </a:fld>
            <a:endParaRPr lang="en-US"/>
          </a:p>
        </p:txBody>
      </p:sp>
    </p:spTree>
    <p:extLst>
      <p:ext uri="{BB962C8B-B14F-4D97-AF65-F5344CB8AC3E}">
        <p14:creationId xmlns:p14="http://schemas.microsoft.com/office/powerpoint/2010/main" val="102152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8D32DA-5200-0B44-BD6E-6BD89587F38F}" type="slidenum">
              <a:rPr lang="en-US" smtClean="0"/>
              <a:t>17</a:t>
            </a:fld>
            <a:endParaRPr lang="en-US"/>
          </a:p>
        </p:txBody>
      </p:sp>
    </p:spTree>
    <p:extLst>
      <p:ext uri="{BB962C8B-B14F-4D97-AF65-F5344CB8AC3E}">
        <p14:creationId xmlns:p14="http://schemas.microsoft.com/office/powerpoint/2010/main" val="25016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update</a:t>
            </a:r>
            <a:endParaRPr lang="en-US" dirty="0"/>
          </a:p>
        </p:txBody>
      </p:sp>
      <p:sp>
        <p:nvSpPr>
          <p:cNvPr id="4" name="Slide Number Placeholder 3"/>
          <p:cNvSpPr>
            <a:spLocks noGrp="1"/>
          </p:cNvSpPr>
          <p:nvPr>
            <p:ph type="sldNum" sz="quarter" idx="10"/>
          </p:nvPr>
        </p:nvSpPr>
        <p:spPr/>
        <p:txBody>
          <a:bodyPr/>
          <a:lstStyle/>
          <a:p>
            <a:fld id="{338D32DA-5200-0B44-BD6E-6BD89587F38F}" type="slidenum">
              <a:rPr lang="en-US" smtClean="0"/>
              <a:t>19</a:t>
            </a:fld>
            <a:endParaRPr lang="en-US"/>
          </a:p>
        </p:txBody>
      </p:sp>
    </p:spTree>
    <p:extLst>
      <p:ext uri="{BB962C8B-B14F-4D97-AF65-F5344CB8AC3E}">
        <p14:creationId xmlns:p14="http://schemas.microsoft.com/office/powerpoint/2010/main" val="175489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D32DA-5200-0B44-BD6E-6BD89587F38F}" type="slidenum">
              <a:rPr lang="en-US" smtClean="0"/>
              <a:t>21</a:t>
            </a:fld>
            <a:endParaRPr lang="en-US"/>
          </a:p>
        </p:txBody>
      </p:sp>
    </p:spTree>
    <p:extLst>
      <p:ext uri="{BB962C8B-B14F-4D97-AF65-F5344CB8AC3E}">
        <p14:creationId xmlns:p14="http://schemas.microsoft.com/office/powerpoint/2010/main" val="1449195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8298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8298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1524000" y="6356350"/>
            <a:ext cx="2057400" cy="365125"/>
          </a:xfrm>
        </p:spPr>
        <p:txBody>
          <a:bodyPr/>
          <a:lstStyle>
            <a:lvl1pPr algn="l">
              <a:defRPr/>
            </a:lvl1pPr>
          </a:lstStyle>
          <a:p>
            <a:fld id="{68C09460-7C37-DA4C-AF6B-87372C82ED10}" type="datetime1">
              <a:rPr lang="sv-SE" smtClean="0"/>
              <a:t>2017-10-02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8A19B-A075-F146-82F8-2F3F363ADCD1}" type="slidenum">
              <a:rPr lang="en-US" smtClean="0"/>
              <a:t>‹#›</a:t>
            </a:fld>
            <a:endParaRPr lang="en-US"/>
          </a:p>
        </p:txBody>
      </p:sp>
      <p:sp>
        <p:nvSpPr>
          <p:cNvPr id="7" name="Rectangle 6"/>
          <p:cNvSpPr/>
          <p:nvPr/>
        </p:nvSpPr>
        <p:spPr bwMode="auto">
          <a:xfrm>
            <a:off x="0" y="0"/>
            <a:ext cx="1421040" cy="6858000"/>
          </a:xfrm>
          <a:prstGeom prst="rect">
            <a:avLst/>
          </a:prstGeom>
          <a:solidFill>
            <a:srgbClr val="B10C2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pic>
        <p:nvPicPr>
          <p:cNvPr id="8" name="Picture 7" descr="Uppsala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6" y="151430"/>
            <a:ext cx="1245428" cy="1188138"/>
          </a:xfrm>
          <a:prstGeom prst="rect">
            <a:avLst/>
          </a:prstGeom>
          <a:ln>
            <a:noFill/>
          </a:ln>
        </p:spPr>
      </p:pic>
      <p:pic>
        <p:nvPicPr>
          <p:cNvPr id="10" name="Picture 9" descr="Uppsala_stamp.png"/>
          <p:cNvPicPr>
            <a:picLocks noChangeAspect="1"/>
          </p:cNvPicPr>
          <p:nvPr/>
        </p:nvPicPr>
        <p:blipFill rotWithShape="1">
          <a:blip r:embed="rId3" cstate="screen">
            <a:lum bright="70000" contrast="-70000"/>
            <a:alphaModFix amt="49000"/>
            <a:extLst>
              <a:ext uri="{28A0092B-C50C-407E-A947-70E740481C1C}">
                <a14:useLocalDpi xmlns:a14="http://schemas.microsoft.com/office/drawing/2010/main"/>
              </a:ext>
            </a:extLst>
          </a:blip>
          <a:srcRect/>
          <a:stretch/>
        </p:blipFill>
        <p:spPr>
          <a:xfrm>
            <a:off x="9603685" y="3837882"/>
            <a:ext cx="2588315" cy="3023986"/>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81F15-F336-4C43-9681-74D03425A70F}" type="datetime1">
              <a:rPr lang="sv-SE" smtClean="0"/>
              <a:t>2017-10-02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E6B119-B77B-524D-B46D-8D28CFB16C74}" type="datetime1">
              <a:rPr lang="sv-SE" smtClean="0"/>
              <a:t>2017-10-02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B68F2-AC71-E147-B627-EC685CD6FCBA}" type="datetime1">
              <a:rPr lang="sv-SE" smtClean="0"/>
              <a:t>2017-10-02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4D51A7-E4DA-D144-A576-5EE151E657A8}" type="datetime1">
              <a:rPr lang="sv-SE" smtClean="0"/>
              <a:t>2017-10-02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0D4EDA-666E-F045-9CB3-E1AD554D1549}" type="datetime1">
              <a:rPr lang="sv-SE" smtClean="0"/>
              <a:t>2017-10-02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86FB46-D5BD-284D-9747-673BFF539A0B}" type="datetime1">
              <a:rPr lang="sv-SE" smtClean="0"/>
              <a:t>2017-10-02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F34A87-C3CD-214D-9216-3417F97F698A}" type="datetime1">
              <a:rPr lang="sv-SE" smtClean="0"/>
              <a:t>2017-10-02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26517-8F75-F741-B7E2-1347816A5350}" type="datetime1">
              <a:rPr lang="sv-SE" smtClean="0"/>
              <a:t>2017-10-02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EDE113-0FE1-604F-9DBB-EB37025CB3B8}" type="datetime1">
              <a:rPr lang="sv-SE" smtClean="0"/>
              <a:t>2017-10-02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23BF6-EE67-014D-B066-C489436DB313}" type="datetime1">
              <a:rPr lang="sv-SE" smtClean="0"/>
              <a:t>2017-10-02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8A19B-A075-F146-82F8-2F3F363ADCD1}"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01351" y="0"/>
            <a:ext cx="890649" cy="89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5"/>
            <a:ext cx="10515599"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219F8-88FB-7741-8CAA-7DEB2B51334A}" type="datetime1">
              <a:rPr lang="sv-SE" smtClean="0"/>
              <a:t>2017-10-02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8A19B-A075-F146-82F8-2F3F363ADCD1}" type="slidenum">
              <a:rPr lang="en-US" smtClean="0"/>
              <a:t>‹#›</a:t>
            </a:fld>
            <a:endParaRPr lang="en-US"/>
          </a:p>
        </p:txBody>
      </p:sp>
    </p:spTree>
    <p:extLst>
      <p:ext uri="{BB962C8B-B14F-4D97-AF65-F5344CB8AC3E}">
        <p14:creationId xmlns:p14="http://schemas.microsoft.com/office/powerpoint/2010/main" val="1714282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mbria"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mbria"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luetree.me/" TargetMode="External"/><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ran.r-project.org/package=ncapp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poped.sf.net/" TargetMode="External"/><Relationship Id="rId7" Type="http://schemas.openxmlformats.org/officeDocument/2006/relationships/hyperlink" Target="https://uupharmacometrics.github.io/PsN/" TargetMode="External"/><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cran.r-project.org/package=ncappc" TargetMode="External"/><Relationship Id="rId4" Type="http://schemas.openxmlformats.org/officeDocument/2006/relationships/hyperlink" Target="http://www.bluetree.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7650" y="792163"/>
            <a:ext cx="9829800" cy="2387600"/>
          </a:xfrm>
        </p:spPr>
        <p:txBody>
          <a:bodyPr>
            <a:noAutofit/>
          </a:bodyPr>
          <a:lstStyle/>
          <a:p>
            <a:r>
              <a:rPr lang="en-US" sz="4400" dirty="0"/>
              <a:t>Model-based Approaches as Guidance to Bioequivalence Decision Making: Design and Analysis Considerations</a:t>
            </a:r>
          </a:p>
        </p:txBody>
      </p:sp>
      <p:sp>
        <p:nvSpPr>
          <p:cNvPr id="3" name="Subtitle 2"/>
          <p:cNvSpPr>
            <a:spLocks noGrp="1"/>
          </p:cNvSpPr>
          <p:nvPr>
            <p:ph type="subTitle" idx="1"/>
          </p:nvPr>
        </p:nvSpPr>
        <p:spPr>
          <a:xfrm>
            <a:off x="1524000" y="3602037"/>
            <a:ext cx="9829800" cy="2193455"/>
          </a:xfrm>
        </p:spPr>
        <p:txBody>
          <a:bodyPr>
            <a:normAutofit fontScale="92500" lnSpcReduction="20000"/>
          </a:bodyPr>
          <a:lstStyle/>
          <a:p>
            <a:r>
              <a:rPr lang="en-US" dirty="0" smtClean="0"/>
              <a:t>Andrew C. Hooker, Ph.D.</a:t>
            </a:r>
          </a:p>
          <a:p>
            <a:r>
              <a:rPr lang="en-US" dirty="0" smtClean="0"/>
              <a:t>Associate Professor of Pharmacometrics </a:t>
            </a:r>
          </a:p>
          <a:p>
            <a:endParaRPr lang="en-US" dirty="0" smtClean="0"/>
          </a:p>
          <a:p>
            <a:r>
              <a:rPr lang="en-US" dirty="0" smtClean="0"/>
              <a:t>Dept</a:t>
            </a:r>
            <a:r>
              <a:rPr lang="en-US" dirty="0"/>
              <a:t>. of </a:t>
            </a:r>
            <a:r>
              <a:rPr lang="en-US" dirty="0" smtClean="0"/>
              <a:t>Pharmaceutical </a:t>
            </a:r>
            <a:r>
              <a:rPr lang="en-US" dirty="0"/>
              <a:t>Biosciences </a:t>
            </a:r>
            <a:endParaRPr lang="en-US" dirty="0" smtClean="0"/>
          </a:p>
          <a:p>
            <a:r>
              <a:rPr lang="en-US" dirty="0" smtClean="0"/>
              <a:t>Uppsala </a:t>
            </a:r>
            <a:r>
              <a:rPr lang="en-US" dirty="0"/>
              <a:t>University </a:t>
            </a:r>
            <a:endParaRPr lang="en-US" dirty="0" smtClean="0"/>
          </a:p>
          <a:p>
            <a:r>
              <a:rPr lang="en-US" dirty="0" smtClean="0"/>
              <a:t>Uppsala</a:t>
            </a:r>
            <a:r>
              <a:rPr lang="en-US" dirty="0"/>
              <a:t>, Sweden </a:t>
            </a:r>
          </a:p>
          <a:p>
            <a:endParaRPr lang="en-US" dirty="0"/>
          </a:p>
        </p:txBody>
      </p:sp>
    </p:spTree>
    <p:extLst>
      <p:ext uri="{BB962C8B-B14F-4D97-AF65-F5344CB8AC3E}">
        <p14:creationId xmlns:p14="http://schemas.microsoft.com/office/powerpoint/2010/main" val="929148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val 90"/>
          <p:cNvSpPr/>
          <p:nvPr/>
        </p:nvSpPr>
        <p:spPr>
          <a:xfrm>
            <a:off x="5049412" y="4003959"/>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2</a:t>
            </a:r>
            <a:endParaRPr lang="en-US" sz="700" dirty="0"/>
          </a:p>
        </p:txBody>
      </p:sp>
      <p:sp>
        <p:nvSpPr>
          <p:cNvPr id="2" name="Rectangle 1"/>
          <p:cNvSpPr/>
          <p:nvPr/>
        </p:nvSpPr>
        <p:spPr>
          <a:xfrm>
            <a:off x="1099838" y="1835194"/>
            <a:ext cx="1131810" cy="633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PhIIb</a:t>
            </a:r>
            <a:r>
              <a:rPr lang="en-US" dirty="0" smtClean="0"/>
              <a:t> Dataset</a:t>
            </a:r>
            <a:endParaRPr lang="en-US" dirty="0"/>
          </a:p>
        </p:txBody>
      </p:sp>
      <p:sp>
        <p:nvSpPr>
          <p:cNvPr id="3" name="Oval 2"/>
          <p:cNvSpPr/>
          <p:nvPr/>
        </p:nvSpPr>
        <p:spPr>
          <a:xfrm>
            <a:off x="3062920" y="2666469"/>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1</a:t>
            </a:r>
            <a:endParaRPr lang="en-US" sz="700" dirty="0"/>
          </a:p>
        </p:txBody>
      </p:sp>
      <p:sp>
        <p:nvSpPr>
          <p:cNvPr id="4" name="Oval 3"/>
          <p:cNvSpPr/>
          <p:nvPr/>
        </p:nvSpPr>
        <p:spPr>
          <a:xfrm>
            <a:off x="3208926" y="2818869"/>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2</a:t>
            </a:r>
            <a:endParaRPr lang="en-US" sz="700" dirty="0"/>
          </a:p>
        </p:txBody>
      </p:sp>
      <p:sp>
        <p:nvSpPr>
          <p:cNvPr id="5" name="Oval 4"/>
          <p:cNvSpPr/>
          <p:nvPr/>
        </p:nvSpPr>
        <p:spPr>
          <a:xfrm>
            <a:off x="3361326" y="2971269"/>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3</a:t>
            </a:r>
            <a:endParaRPr lang="en-US" sz="700" dirty="0"/>
          </a:p>
        </p:txBody>
      </p:sp>
      <p:sp>
        <p:nvSpPr>
          <p:cNvPr id="6" name="Oval 5"/>
          <p:cNvSpPr/>
          <p:nvPr/>
        </p:nvSpPr>
        <p:spPr>
          <a:xfrm>
            <a:off x="3513726" y="3123669"/>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4</a:t>
            </a:r>
            <a:endParaRPr lang="en-US" sz="700" dirty="0"/>
          </a:p>
        </p:txBody>
      </p:sp>
      <p:cxnSp>
        <p:nvCxnSpPr>
          <p:cNvPr id="7" name="Straight Connector 6"/>
          <p:cNvCxnSpPr>
            <a:stCxn id="4" idx="3"/>
            <a:endCxn id="5" idx="2"/>
          </p:cNvCxnSpPr>
          <p:nvPr/>
        </p:nvCxnSpPr>
        <p:spPr>
          <a:xfrm flipV="1">
            <a:off x="2231648" y="2791160"/>
            <a:ext cx="831272" cy="281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3"/>
            <a:endCxn id="6" idx="2"/>
          </p:cNvCxnSpPr>
          <p:nvPr/>
        </p:nvCxnSpPr>
        <p:spPr>
          <a:xfrm flipV="1">
            <a:off x="2231648" y="2943560"/>
            <a:ext cx="977278" cy="128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3"/>
            <a:endCxn id="7" idx="2"/>
          </p:cNvCxnSpPr>
          <p:nvPr/>
        </p:nvCxnSpPr>
        <p:spPr>
          <a:xfrm>
            <a:off x="2231648" y="3072514"/>
            <a:ext cx="1129678" cy="23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3"/>
            <a:endCxn id="8" idx="2"/>
          </p:cNvCxnSpPr>
          <p:nvPr/>
        </p:nvCxnSpPr>
        <p:spPr>
          <a:xfrm>
            <a:off x="2231648" y="3072514"/>
            <a:ext cx="1282078" cy="1758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6"/>
          </p:cNvCxnSpPr>
          <p:nvPr/>
        </p:nvCxnSpPr>
        <p:spPr>
          <a:xfrm flipV="1">
            <a:off x="3689572" y="2790096"/>
            <a:ext cx="1258632" cy="1064"/>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948204" y="2665405"/>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smtClean="0"/>
              <a:t>Mod 1</a:t>
            </a:r>
            <a:endParaRPr lang="en-US" sz="700" dirty="0"/>
          </a:p>
        </p:txBody>
      </p:sp>
      <p:sp>
        <p:nvSpPr>
          <p:cNvPr id="13" name="Oval 12"/>
          <p:cNvSpPr/>
          <p:nvPr/>
        </p:nvSpPr>
        <p:spPr>
          <a:xfrm>
            <a:off x="5253004" y="2970205"/>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smtClean="0"/>
              <a:t>Mod 3</a:t>
            </a:r>
            <a:endParaRPr lang="en-US" sz="700" dirty="0"/>
          </a:p>
        </p:txBody>
      </p:sp>
      <p:sp>
        <p:nvSpPr>
          <p:cNvPr id="14" name="Oval 13"/>
          <p:cNvSpPr/>
          <p:nvPr/>
        </p:nvSpPr>
        <p:spPr>
          <a:xfrm>
            <a:off x="5405404" y="3122605"/>
            <a:ext cx="626652" cy="2493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smtClean="0"/>
              <a:t>Mod 4</a:t>
            </a:r>
            <a:endParaRPr lang="en-US" sz="700" dirty="0"/>
          </a:p>
        </p:txBody>
      </p:sp>
      <p:cxnSp>
        <p:nvCxnSpPr>
          <p:cNvPr id="15" name="Straight Connector 14"/>
          <p:cNvCxnSpPr>
            <a:stCxn id="6" idx="6"/>
          </p:cNvCxnSpPr>
          <p:nvPr/>
        </p:nvCxnSpPr>
        <p:spPr>
          <a:xfrm flipV="1">
            <a:off x="3835578" y="2942496"/>
            <a:ext cx="1265026" cy="106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6"/>
          </p:cNvCxnSpPr>
          <p:nvPr/>
        </p:nvCxnSpPr>
        <p:spPr>
          <a:xfrm flipV="1">
            <a:off x="3987978" y="3094896"/>
            <a:ext cx="1265026" cy="1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6"/>
          </p:cNvCxnSpPr>
          <p:nvPr/>
        </p:nvCxnSpPr>
        <p:spPr>
          <a:xfrm flipV="1">
            <a:off x="4140378" y="3247296"/>
            <a:ext cx="1265026" cy="1064"/>
          </a:xfrm>
          <a:prstGeom prst="line">
            <a:avLst/>
          </a:prstGeom>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rot="16200000">
            <a:off x="2881108" y="1811554"/>
            <a:ext cx="268566" cy="1318523"/>
          </a:xfrm>
          <a:prstGeom prst="rightBrace">
            <a:avLst/>
          </a:prstGeom>
        </p:spPr>
        <p:style>
          <a:lnRef idx="1">
            <a:schemeClr val="accent1"/>
          </a:lnRef>
          <a:fillRef idx="0">
            <a:schemeClr val="accent1"/>
          </a:fillRef>
          <a:effectRef idx="0">
            <a:schemeClr val="accent1"/>
          </a:effectRef>
          <a:fontRef idx="minor">
            <a:schemeClr val="tx1"/>
          </a:fontRef>
        </p:style>
        <p:txBody>
          <a:bodyPr vert="vert270" rtlCol="0" anchor="t" anchorCtr="0"/>
          <a:lstStyle/>
          <a:p>
            <a:pPr algn="ctr"/>
            <a:endParaRPr lang="en-US" dirty="0"/>
          </a:p>
        </p:txBody>
      </p:sp>
      <p:sp>
        <p:nvSpPr>
          <p:cNvPr id="19" name="TextBox 18"/>
          <p:cNvSpPr txBox="1"/>
          <p:nvPr/>
        </p:nvSpPr>
        <p:spPr>
          <a:xfrm>
            <a:off x="2543780" y="1878021"/>
            <a:ext cx="1291798" cy="461665"/>
          </a:xfrm>
          <a:prstGeom prst="rect">
            <a:avLst/>
          </a:prstGeom>
          <a:noFill/>
        </p:spPr>
        <p:txBody>
          <a:bodyPr wrap="square" rtlCol="0">
            <a:spAutoFit/>
          </a:bodyPr>
          <a:lstStyle/>
          <a:p>
            <a:r>
              <a:rPr lang="en-US" sz="1200" dirty="0"/>
              <a:t>2</a:t>
            </a:r>
            <a:r>
              <a:rPr lang="en-US" sz="1200" dirty="0" smtClean="0"/>
              <a:t>. Parameter estimation</a:t>
            </a:r>
            <a:endParaRPr lang="en-US" sz="1200" dirty="0"/>
          </a:p>
        </p:txBody>
      </p:sp>
      <p:sp>
        <p:nvSpPr>
          <p:cNvPr id="20" name="Right Brace 19"/>
          <p:cNvSpPr/>
          <p:nvPr/>
        </p:nvSpPr>
        <p:spPr>
          <a:xfrm rot="16200000">
            <a:off x="4214134" y="1849182"/>
            <a:ext cx="268566" cy="1199575"/>
          </a:xfrm>
          <a:prstGeom prst="rightBrace">
            <a:avLst/>
          </a:prstGeom>
        </p:spPr>
        <p:style>
          <a:lnRef idx="1">
            <a:schemeClr val="accent1"/>
          </a:lnRef>
          <a:fillRef idx="0">
            <a:schemeClr val="accent1"/>
          </a:fillRef>
          <a:effectRef idx="0">
            <a:schemeClr val="accent1"/>
          </a:effectRef>
          <a:fontRef idx="minor">
            <a:schemeClr val="tx1"/>
          </a:fontRef>
        </p:style>
        <p:txBody>
          <a:bodyPr vert="vert270" rtlCol="0" anchor="t" anchorCtr="0"/>
          <a:lstStyle/>
          <a:p>
            <a:pPr algn="ctr"/>
            <a:endParaRPr lang="en-US" dirty="0"/>
          </a:p>
        </p:txBody>
      </p:sp>
      <p:sp>
        <p:nvSpPr>
          <p:cNvPr id="21" name="TextBox 20"/>
          <p:cNvSpPr txBox="1"/>
          <p:nvPr/>
        </p:nvSpPr>
        <p:spPr>
          <a:xfrm>
            <a:off x="3600125" y="1865521"/>
            <a:ext cx="1500479" cy="461665"/>
          </a:xfrm>
          <a:prstGeom prst="rect">
            <a:avLst/>
          </a:prstGeom>
          <a:noFill/>
        </p:spPr>
        <p:txBody>
          <a:bodyPr wrap="square" rtlCol="0">
            <a:spAutoFit/>
          </a:bodyPr>
          <a:lstStyle/>
          <a:p>
            <a:pPr algn="ctr"/>
            <a:r>
              <a:rPr lang="en-US" sz="1200" dirty="0"/>
              <a:t>3</a:t>
            </a:r>
            <a:r>
              <a:rPr lang="en-US" sz="1200" dirty="0" smtClean="0"/>
              <a:t>. LRT and Identifiability tests</a:t>
            </a:r>
            <a:endParaRPr lang="en-US" sz="1200" dirty="0"/>
          </a:p>
        </p:txBody>
      </p:sp>
      <p:sp>
        <p:nvSpPr>
          <p:cNvPr id="22" name="TextBox 21"/>
          <p:cNvSpPr txBox="1"/>
          <p:nvPr/>
        </p:nvSpPr>
        <p:spPr>
          <a:xfrm>
            <a:off x="4289580" y="2761321"/>
            <a:ext cx="304892" cy="369332"/>
          </a:xfrm>
          <a:prstGeom prst="rect">
            <a:avLst/>
          </a:prstGeom>
          <a:noFill/>
        </p:spPr>
        <p:txBody>
          <a:bodyPr wrap="none" rtlCol="0">
            <a:spAutoFit/>
          </a:bodyPr>
          <a:lstStyle/>
          <a:p>
            <a:r>
              <a:rPr lang="en-US" smtClean="0">
                <a:solidFill>
                  <a:srgbClr val="FF0000"/>
                </a:solidFill>
              </a:rPr>
              <a:t>X</a:t>
            </a:r>
            <a:endParaRPr lang="en-US">
              <a:solidFill>
                <a:srgbClr val="FF0000"/>
              </a:solidFill>
            </a:endParaRPr>
          </a:p>
        </p:txBody>
      </p:sp>
      <p:sp>
        <p:nvSpPr>
          <p:cNvPr id="23" name="Right Brace 22"/>
          <p:cNvSpPr/>
          <p:nvPr/>
        </p:nvSpPr>
        <p:spPr>
          <a:xfrm rot="16200000">
            <a:off x="5440573" y="1923525"/>
            <a:ext cx="268566" cy="1050888"/>
          </a:xfrm>
          <a:prstGeom prst="rightBrace">
            <a:avLst/>
          </a:prstGeom>
        </p:spPr>
        <p:style>
          <a:lnRef idx="1">
            <a:schemeClr val="accent1"/>
          </a:lnRef>
          <a:fillRef idx="0">
            <a:schemeClr val="accent1"/>
          </a:fillRef>
          <a:effectRef idx="0">
            <a:schemeClr val="accent1"/>
          </a:effectRef>
          <a:fontRef idx="minor">
            <a:schemeClr val="tx1"/>
          </a:fontRef>
        </p:style>
        <p:txBody>
          <a:bodyPr vert="vert270" rtlCol="0" anchor="t" anchorCtr="0"/>
          <a:lstStyle/>
          <a:p>
            <a:pPr algn="ctr"/>
            <a:endParaRPr lang="en-US" dirty="0"/>
          </a:p>
        </p:txBody>
      </p:sp>
      <p:sp>
        <p:nvSpPr>
          <p:cNvPr id="24" name="TextBox 23"/>
          <p:cNvSpPr txBox="1"/>
          <p:nvPr/>
        </p:nvSpPr>
        <p:spPr>
          <a:xfrm>
            <a:off x="4891923" y="1878021"/>
            <a:ext cx="1500479" cy="461665"/>
          </a:xfrm>
          <a:prstGeom prst="rect">
            <a:avLst/>
          </a:prstGeom>
          <a:noFill/>
        </p:spPr>
        <p:txBody>
          <a:bodyPr wrap="square" rtlCol="0">
            <a:spAutoFit/>
          </a:bodyPr>
          <a:lstStyle/>
          <a:p>
            <a:pPr algn="ctr"/>
            <a:r>
              <a:rPr lang="en-US" sz="1200" dirty="0"/>
              <a:t>4</a:t>
            </a:r>
            <a:r>
              <a:rPr lang="en-US" sz="1200" dirty="0" smtClean="0"/>
              <a:t>. Model selection</a:t>
            </a:r>
          </a:p>
          <a:p>
            <a:pPr algn="ctr"/>
            <a:r>
              <a:rPr lang="en-US" sz="1200" dirty="0" smtClean="0"/>
              <a:t>(AIC)</a:t>
            </a:r>
            <a:endParaRPr lang="en-US" sz="1200" dirty="0"/>
          </a:p>
        </p:txBody>
      </p:sp>
      <p:sp>
        <p:nvSpPr>
          <p:cNvPr id="27" name="TextBox 26"/>
          <p:cNvSpPr txBox="1"/>
          <p:nvPr/>
        </p:nvSpPr>
        <p:spPr>
          <a:xfrm rot="16200000">
            <a:off x="-506661" y="3266295"/>
            <a:ext cx="2305266" cy="276999"/>
          </a:xfrm>
          <a:prstGeom prst="rect">
            <a:avLst/>
          </a:prstGeom>
          <a:noFill/>
        </p:spPr>
        <p:txBody>
          <a:bodyPr wrap="square" rtlCol="0">
            <a:spAutoFit/>
          </a:bodyPr>
          <a:lstStyle/>
          <a:p>
            <a:pPr algn="ctr"/>
            <a:r>
              <a:rPr lang="en-US" sz="1200" dirty="0"/>
              <a:t>1</a:t>
            </a:r>
            <a:r>
              <a:rPr lang="en-US" sz="1200" dirty="0" smtClean="0"/>
              <a:t>. Bootstrap of dataset</a:t>
            </a:r>
            <a:endParaRPr lang="en-US" sz="1200" dirty="0"/>
          </a:p>
        </p:txBody>
      </p:sp>
      <p:cxnSp>
        <p:nvCxnSpPr>
          <p:cNvPr id="33" name="Straight Connector 32"/>
          <p:cNvCxnSpPr/>
          <p:nvPr/>
        </p:nvCxnSpPr>
        <p:spPr>
          <a:xfrm>
            <a:off x="6032056" y="3247296"/>
            <a:ext cx="1300183" cy="369182"/>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2"/>
          <a:stretch>
            <a:fillRect/>
          </a:stretch>
        </p:blipFill>
        <p:spPr>
          <a:xfrm>
            <a:off x="7332239" y="3130653"/>
            <a:ext cx="3665160" cy="1366717"/>
          </a:xfrm>
          <a:prstGeom prst="rect">
            <a:avLst/>
          </a:prstGeom>
        </p:spPr>
      </p:pic>
      <p:sp>
        <p:nvSpPr>
          <p:cNvPr id="36" name="Right Brace 35"/>
          <p:cNvSpPr/>
          <p:nvPr/>
        </p:nvSpPr>
        <p:spPr>
          <a:xfrm rot="16200000">
            <a:off x="6522159" y="2336012"/>
            <a:ext cx="303621" cy="1090634"/>
          </a:xfrm>
          <a:prstGeom prst="rightBrace">
            <a:avLst/>
          </a:prstGeom>
        </p:spPr>
        <p:style>
          <a:lnRef idx="1">
            <a:schemeClr val="accent1"/>
          </a:lnRef>
          <a:fillRef idx="0">
            <a:schemeClr val="accent1"/>
          </a:fillRef>
          <a:effectRef idx="0">
            <a:schemeClr val="accent1"/>
          </a:effectRef>
          <a:fontRef idx="minor">
            <a:schemeClr val="tx1"/>
          </a:fontRef>
        </p:style>
        <p:txBody>
          <a:bodyPr vert="vert270" rtlCol="0" anchor="t" anchorCtr="0"/>
          <a:lstStyle/>
          <a:p>
            <a:pPr algn="ctr"/>
            <a:endParaRPr lang="en-US" dirty="0"/>
          </a:p>
        </p:txBody>
      </p:sp>
      <p:sp>
        <p:nvSpPr>
          <p:cNvPr id="37" name="TextBox 36"/>
          <p:cNvSpPr txBox="1"/>
          <p:nvPr/>
        </p:nvSpPr>
        <p:spPr>
          <a:xfrm>
            <a:off x="6128652" y="2030801"/>
            <a:ext cx="1148179" cy="646331"/>
          </a:xfrm>
          <a:prstGeom prst="rect">
            <a:avLst/>
          </a:prstGeom>
          <a:noFill/>
        </p:spPr>
        <p:txBody>
          <a:bodyPr wrap="square" rtlCol="0">
            <a:spAutoFit/>
          </a:bodyPr>
          <a:lstStyle/>
          <a:p>
            <a:pPr algn="ctr"/>
            <a:r>
              <a:rPr lang="en-US" sz="1200" dirty="0"/>
              <a:t>5</a:t>
            </a:r>
            <a:r>
              <a:rPr lang="en-US" sz="1200" dirty="0" smtClean="0"/>
              <a:t>. Simulation of quantity of interest</a:t>
            </a:r>
            <a:endParaRPr lang="en-US" sz="1200" dirty="0"/>
          </a:p>
        </p:txBody>
      </p:sp>
      <p:sp>
        <p:nvSpPr>
          <p:cNvPr id="38" name="TextBox 37"/>
          <p:cNvSpPr txBox="1"/>
          <p:nvPr/>
        </p:nvSpPr>
        <p:spPr>
          <a:xfrm>
            <a:off x="7618483" y="4600526"/>
            <a:ext cx="3378916" cy="830997"/>
          </a:xfrm>
          <a:prstGeom prst="rect">
            <a:avLst/>
          </a:prstGeom>
          <a:noFill/>
        </p:spPr>
        <p:txBody>
          <a:bodyPr wrap="square" rtlCol="0">
            <a:spAutoFit/>
          </a:bodyPr>
          <a:lstStyle/>
          <a:p>
            <a:pPr algn="ctr"/>
            <a:r>
              <a:rPr lang="en-US" sz="1200" dirty="0"/>
              <a:t>7</a:t>
            </a:r>
            <a:r>
              <a:rPr lang="en-US" sz="1200" dirty="0" smtClean="0"/>
              <a:t>. Make a decision: </a:t>
            </a:r>
          </a:p>
          <a:p>
            <a:pPr algn="ctr"/>
            <a:r>
              <a:rPr lang="en-US" sz="1200" dirty="0"/>
              <a:t>c</a:t>
            </a:r>
            <a:r>
              <a:rPr lang="en-US" sz="1200" dirty="0" smtClean="0"/>
              <a:t>hoose </a:t>
            </a:r>
            <a:r>
              <a:rPr lang="en-US" sz="1200" dirty="0"/>
              <a:t>the lowest dose that has a probability of achieving target endpoint greater than a predefined limit.</a:t>
            </a:r>
          </a:p>
        </p:txBody>
      </p:sp>
      <p:sp>
        <p:nvSpPr>
          <p:cNvPr id="39" name="Rectangle 38"/>
          <p:cNvSpPr/>
          <p:nvPr/>
        </p:nvSpPr>
        <p:spPr>
          <a:xfrm>
            <a:off x="1592208" y="2819933"/>
            <a:ext cx="639440" cy="49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Bootstrap data 1</a:t>
            </a:r>
            <a:endParaRPr lang="en-US" sz="800" dirty="0"/>
          </a:p>
        </p:txBody>
      </p:sp>
      <p:sp>
        <p:nvSpPr>
          <p:cNvPr id="41" name="Rectangle 40"/>
          <p:cNvSpPr/>
          <p:nvPr/>
        </p:nvSpPr>
        <p:spPr>
          <a:xfrm>
            <a:off x="1592208" y="4010704"/>
            <a:ext cx="639440" cy="49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Bootstrap data n</a:t>
            </a:r>
            <a:endParaRPr lang="en-US" sz="800" dirty="0"/>
          </a:p>
        </p:txBody>
      </p:sp>
      <p:sp>
        <p:nvSpPr>
          <p:cNvPr id="42" name="TextBox 41"/>
          <p:cNvSpPr txBox="1"/>
          <p:nvPr/>
        </p:nvSpPr>
        <p:spPr>
          <a:xfrm rot="5400000">
            <a:off x="1750693" y="3431812"/>
            <a:ext cx="298591" cy="369332"/>
          </a:xfrm>
          <a:prstGeom prst="rect">
            <a:avLst/>
          </a:prstGeom>
          <a:noFill/>
        </p:spPr>
        <p:txBody>
          <a:bodyPr wrap="square" rtlCol="0">
            <a:spAutoFit/>
          </a:bodyPr>
          <a:lstStyle/>
          <a:p>
            <a:r>
              <a:rPr lang="mr-IN" dirty="0" smtClean="0"/>
              <a:t>…</a:t>
            </a:r>
            <a:endParaRPr lang="en-US" dirty="0"/>
          </a:p>
        </p:txBody>
      </p:sp>
      <p:cxnSp>
        <p:nvCxnSpPr>
          <p:cNvPr id="54" name="Curved Connector 53"/>
          <p:cNvCxnSpPr>
            <a:stCxn id="2" idx="2"/>
            <a:endCxn id="39" idx="1"/>
          </p:cNvCxnSpPr>
          <p:nvPr/>
        </p:nvCxnSpPr>
        <p:spPr>
          <a:xfrm rot="5400000">
            <a:off x="1330038" y="2730412"/>
            <a:ext cx="597877" cy="73535"/>
          </a:xfrm>
          <a:prstGeom prst="curvedConnector4">
            <a:avLst>
              <a:gd name="adj1" fmla="val 29412"/>
              <a:gd name="adj2" fmla="val 410872"/>
            </a:avLst>
          </a:prstGeom>
        </p:spPr>
        <p:style>
          <a:lnRef idx="1">
            <a:schemeClr val="accent1"/>
          </a:lnRef>
          <a:fillRef idx="0">
            <a:schemeClr val="accent1"/>
          </a:fillRef>
          <a:effectRef idx="0">
            <a:schemeClr val="accent1"/>
          </a:effectRef>
          <a:fontRef idx="minor">
            <a:schemeClr val="tx1"/>
          </a:fontRef>
        </p:style>
      </p:cxnSp>
      <p:cxnSp>
        <p:nvCxnSpPr>
          <p:cNvPr id="60" name="Curved Connector 59"/>
          <p:cNvCxnSpPr>
            <a:stCxn id="2" idx="2"/>
            <a:endCxn id="41" idx="1"/>
          </p:cNvCxnSpPr>
          <p:nvPr/>
        </p:nvCxnSpPr>
        <p:spPr>
          <a:xfrm rot="5400000">
            <a:off x="734652" y="3325798"/>
            <a:ext cx="1788648" cy="73535"/>
          </a:xfrm>
          <a:prstGeom prst="curvedConnector4">
            <a:avLst>
              <a:gd name="adj1" fmla="val 14876"/>
              <a:gd name="adj2" fmla="val 410872"/>
            </a:avLst>
          </a:prstGeom>
        </p:spPr>
        <p:style>
          <a:lnRef idx="1">
            <a:schemeClr val="accent1"/>
          </a:lnRef>
          <a:fillRef idx="0">
            <a:schemeClr val="accent1"/>
          </a:fillRef>
          <a:effectRef idx="0">
            <a:schemeClr val="accent1"/>
          </a:effectRef>
          <a:fontRef idx="minor">
            <a:schemeClr val="tx1"/>
          </a:fontRef>
        </p:style>
      </p:cxnSp>
      <p:sp>
        <p:nvSpPr>
          <p:cNvPr id="68" name="Right Brace 67"/>
          <p:cNvSpPr/>
          <p:nvPr/>
        </p:nvSpPr>
        <p:spPr>
          <a:xfrm rot="10800000">
            <a:off x="810168" y="1764856"/>
            <a:ext cx="268566" cy="3158836"/>
          </a:xfrm>
          <a:prstGeom prst="rightBrace">
            <a:avLst/>
          </a:prstGeom>
        </p:spPr>
        <p:style>
          <a:lnRef idx="1">
            <a:schemeClr val="accent1"/>
          </a:lnRef>
          <a:fillRef idx="0">
            <a:schemeClr val="accent1"/>
          </a:fillRef>
          <a:effectRef idx="0">
            <a:schemeClr val="accent1"/>
          </a:effectRef>
          <a:fontRef idx="minor">
            <a:schemeClr val="tx1"/>
          </a:fontRef>
        </p:style>
        <p:txBody>
          <a:bodyPr vert="vert270" rtlCol="0" anchor="t" anchorCtr="0"/>
          <a:lstStyle/>
          <a:p>
            <a:pPr algn="ctr"/>
            <a:endParaRPr lang="en-US" dirty="0"/>
          </a:p>
        </p:txBody>
      </p:sp>
      <p:sp>
        <p:nvSpPr>
          <p:cNvPr id="69" name="TextBox 68"/>
          <p:cNvSpPr txBox="1"/>
          <p:nvPr/>
        </p:nvSpPr>
        <p:spPr>
          <a:xfrm>
            <a:off x="7402203" y="2571475"/>
            <a:ext cx="3347245" cy="461665"/>
          </a:xfrm>
          <a:prstGeom prst="rect">
            <a:avLst/>
          </a:prstGeom>
          <a:noFill/>
        </p:spPr>
        <p:txBody>
          <a:bodyPr wrap="square" rtlCol="0">
            <a:spAutoFit/>
          </a:bodyPr>
          <a:lstStyle/>
          <a:p>
            <a:pPr algn="ctr"/>
            <a:r>
              <a:rPr lang="en-US" sz="1200" dirty="0" smtClean="0"/>
              <a:t>6. Summary of simulations (with model and parameter uncertainty)</a:t>
            </a:r>
            <a:endParaRPr lang="en-US" sz="1200" dirty="0"/>
          </a:p>
        </p:txBody>
      </p:sp>
      <p:sp>
        <p:nvSpPr>
          <p:cNvPr id="70" name="Oval 69"/>
          <p:cNvSpPr/>
          <p:nvPr/>
        </p:nvSpPr>
        <p:spPr>
          <a:xfrm>
            <a:off x="3061864" y="3854757"/>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1</a:t>
            </a:r>
            <a:endParaRPr lang="en-US" sz="700" dirty="0"/>
          </a:p>
        </p:txBody>
      </p:sp>
      <p:sp>
        <p:nvSpPr>
          <p:cNvPr id="71" name="Oval 70"/>
          <p:cNvSpPr/>
          <p:nvPr/>
        </p:nvSpPr>
        <p:spPr>
          <a:xfrm>
            <a:off x="3207870" y="4007157"/>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2</a:t>
            </a:r>
            <a:endParaRPr lang="en-US" sz="700" dirty="0"/>
          </a:p>
        </p:txBody>
      </p:sp>
      <p:sp>
        <p:nvSpPr>
          <p:cNvPr id="72" name="Oval 71"/>
          <p:cNvSpPr/>
          <p:nvPr/>
        </p:nvSpPr>
        <p:spPr>
          <a:xfrm>
            <a:off x="3360270" y="4159557"/>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3</a:t>
            </a:r>
            <a:endParaRPr lang="en-US" sz="700" dirty="0"/>
          </a:p>
        </p:txBody>
      </p:sp>
      <p:sp>
        <p:nvSpPr>
          <p:cNvPr id="73" name="Oval 72"/>
          <p:cNvSpPr/>
          <p:nvPr/>
        </p:nvSpPr>
        <p:spPr>
          <a:xfrm>
            <a:off x="3512670" y="4311957"/>
            <a:ext cx="626652"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Mod 4</a:t>
            </a:r>
            <a:endParaRPr lang="en-US" sz="700" dirty="0"/>
          </a:p>
        </p:txBody>
      </p:sp>
      <p:cxnSp>
        <p:nvCxnSpPr>
          <p:cNvPr id="74" name="Straight Connector 73"/>
          <p:cNvCxnSpPr>
            <a:stCxn id="72" idx="3"/>
            <a:endCxn id="73" idx="2"/>
          </p:cNvCxnSpPr>
          <p:nvPr/>
        </p:nvCxnSpPr>
        <p:spPr>
          <a:xfrm flipV="1">
            <a:off x="2230592" y="3979448"/>
            <a:ext cx="831272" cy="281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2" idx="3"/>
            <a:endCxn id="74" idx="2"/>
          </p:cNvCxnSpPr>
          <p:nvPr/>
        </p:nvCxnSpPr>
        <p:spPr>
          <a:xfrm flipV="1">
            <a:off x="2230592" y="4131848"/>
            <a:ext cx="977278" cy="128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2" idx="3"/>
            <a:endCxn id="75" idx="2"/>
          </p:cNvCxnSpPr>
          <p:nvPr/>
        </p:nvCxnSpPr>
        <p:spPr>
          <a:xfrm>
            <a:off x="2230592" y="4260802"/>
            <a:ext cx="1129678" cy="23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2" idx="3"/>
            <a:endCxn id="76" idx="2"/>
          </p:cNvCxnSpPr>
          <p:nvPr/>
        </p:nvCxnSpPr>
        <p:spPr>
          <a:xfrm>
            <a:off x="2230592" y="4260802"/>
            <a:ext cx="1282078" cy="1758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1" idx="6"/>
            <a:endCxn id="91" idx="2"/>
          </p:cNvCxnSpPr>
          <p:nvPr/>
        </p:nvCxnSpPr>
        <p:spPr>
          <a:xfrm flipV="1">
            <a:off x="3834522" y="4128650"/>
            <a:ext cx="1214890" cy="3198"/>
          </a:xfrm>
          <a:prstGeom prst="line">
            <a:avLst/>
          </a:prstGeom>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5251948" y="4158493"/>
            <a:ext cx="626652" cy="2493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smtClean="0"/>
              <a:t>Mod 3</a:t>
            </a:r>
            <a:endParaRPr lang="en-US" sz="700" dirty="0"/>
          </a:p>
        </p:txBody>
      </p:sp>
      <p:sp>
        <p:nvSpPr>
          <p:cNvPr id="81" name="Oval 80"/>
          <p:cNvSpPr/>
          <p:nvPr/>
        </p:nvSpPr>
        <p:spPr>
          <a:xfrm>
            <a:off x="5404348" y="4310893"/>
            <a:ext cx="626652" cy="24938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smtClean="0"/>
              <a:t>Mod 4</a:t>
            </a:r>
            <a:endParaRPr lang="en-US" sz="700" dirty="0"/>
          </a:p>
        </p:txBody>
      </p:sp>
      <p:cxnSp>
        <p:nvCxnSpPr>
          <p:cNvPr id="82" name="Straight Connector 81"/>
          <p:cNvCxnSpPr>
            <a:stCxn id="70" idx="6"/>
          </p:cNvCxnSpPr>
          <p:nvPr/>
        </p:nvCxnSpPr>
        <p:spPr>
          <a:xfrm flipV="1">
            <a:off x="3688516" y="3978384"/>
            <a:ext cx="1258632" cy="106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75" idx="6"/>
          </p:cNvCxnSpPr>
          <p:nvPr/>
        </p:nvCxnSpPr>
        <p:spPr>
          <a:xfrm flipV="1">
            <a:off x="3986922" y="4283184"/>
            <a:ext cx="1265026" cy="1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76" idx="6"/>
          </p:cNvCxnSpPr>
          <p:nvPr/>
        </p:nvCxnSpPr>
        <p:spPr>
          <a:xfrm flipV="1">
            <a:off x="4139322" y="4435584"/>
            <a:ext cx="1265026" cy="1064"/>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176688" y="3789161"/>
            <a:ext cx="304892" cy="369332"/>
          </a:xfrm>
          <a:prstGeom prst="rect">
            <a:avLst/>
          </a:prstGeom>
          <a:noFill/>
        </p:spPr>
        <p:txBody>
          <a:bodyPr wrap="none" rtlCol="0">
            <a:spAutoFit/>
          </a:bodyPr>
          <a:lstStyle/>
          <a:p>
            <a:r>
              <a:rPr lang="en-US" dirty="0" smtClean="0">
                <a:solidFill>
                  <a:srgbClr val="FF0000"/>
                </a:solidFill>
              </a:rPr>
              <a:t>X</a:t>
            </a:r>
            <a:endParaRPr lang="en-US" dirty="0">
              <a:solidFill>
                <a:srgbClr val="FF0000"/>
              </a:solidFill>
            </a:endParaRPr>
          </a:p>
        </p:txBody>
      </p:sp>
      <p:cxnSp>
        <p:nvCxnSpPr>
          <p:cNvPr id="86" name="Straight Connector 85"/>
          <p:cNvCxnSpPr>
            <a:stCxn id="80" idx="6"/>
          </p:cNvCxnSpPr>
          <p:nvPr/>
        </p:nvCxnSpPr>
        <p:spPr>
          <a:xfrm flipV="1">
            <a:off x="5878600" y="3940750"/>
            <a:ext cx="1453639" cy="342434"/>
          </a:xfrm>
          <a:prstGeom prst="line">
            <a:avLst/>
          </a:prstGeom>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rot="5400000">
            <a:off x="3305482" y="3401859"/>
            <a:ext cx="298591" cy="369332"/>
          </a:xfrm>
          <a:prstGeom prst="rect">
            <a:avLst/>
          </a:prstGeom>
          <a:noFill/>
        </p:spPr>
        <p:txBody>
          <a:bodyPr wrap="square" rtlCol="0">
            <a:spAutoFit/>
          </a:bodyPr>
          <a:lstStyle/>
          <a:p>
            <a:r>
              <a:rPr lang="mr-IN" smtClean="0"/>
              <a:t>…</a:t>
            </a:r>
            <a:endParaRPr lang="en-US" dirty="0"/>
          </a:p>
        </p:txBody>
      </p:sp>
      <p:sp>
        <p:nvSpPr>
          <p:cNvPr id="89" name="TextBox 88"/>
          <p:cNvSpPr txBox="1"/>
          <p:nvPr/>
        </p:nvSpPr>
        <p:spPr>
          <a:xfrm rot="5400000">
            <a:off x="5300412" y="3385546"/>
            <a:ext cx="298591" cy="369332"/>
          </a:xfrm>
          <a:prstGeom prst="rect">
            <a:avLst/>
          </a:prstGeom>
          <a:noFill/>
        </p:spPr>
        <p:txBody>
          <a:bodyPr wrap="square" rtlCol="0">
            <a:spAutoFit/>
          </a:bodyPr>
          <a:lstStyle/>
          <a:p>
            <a:r>
              <a:rPr lang="mr-IN" smtClean="0"/>
              <a:t>…</a:t>
            </a:r>
            <a:endParaRPr lang="en-US" dirty="0"/>
          </a:p>
        </p:txBody>
      </p:sp>
      <p:sp>
        <p:nvSpPr>
          <p:cNvPr id="90" name="TextBox 89"/>
          <p:cNvSpPr txBox="1"/>
          <p:nvPr/>
        </p:nvSpPr>
        <p:spPr>
          <a:xfrm rot="5400000">
            <a:off x="6427773" y="3432142"/>
            <a:ext cx="298591" cy="369332"/>
          </a:xfrm>
          <a:prstGeom prst="rect">
            <a:avLst/>
          </a:prstGeom>
          <a:noFill/>
        </p:spPr>
        <p:txBody>
          <a:bodyPr wrap="square" rtlCol="0">
            <a:spAutoFit/>
          </a:bodyPr>
          <a:lstStyle/>
          <a:p>
            <a:r>
              <a:rPr lang="mr-IN" smtClean="0"/>
              <a:t>…</a:t>
            </a:r>
            <a:endParaRPr lang="en-US" dirty="0"/>
          </a:p>
        </p:txBody>
      </p:sp>
      <p:sp>
        <p:nvSpPr>
          <p:cNvPr id="120" name="Right Brace 119"/>
          <p:cNvSpPr/>
          <p:nvPr/>
        </p:nvSpPr>
        <p:spPr>
          <a:xfrm rot="16200000">
            <a:off x="9083752" y="1312290"/>
            <a:ext cx="303621" cy="3622242"/>
          </a:xfrm>
          <a:prstGeom prst="rightBrace">
            <a:avLst/>
          </a:prstGeom>
        </p:spPr>
        <p:style>
          <a:lnRef idx="1">
            <a:schemeClr val="accent1"/>
          </a:lnRef>
          <a:fillRef idx="0">
            <a:schemeClr val="accent1"/>
          </a:fillRef>
          <a:effectRef idx="0">
            <a:schemeClr val="accent1"/>
          </a:effectRef>
          <a:fontRef idx="minor">
            <a:schemeClr val="tx1"/>
          </a:fontRef>
        </p:style>
        <p:txBody>
          <a:bodyPr vert="vert270" rtlCol="0" anchor="t" anchorCtr="0"/>
          <a:lstStyle/>
          <a:p>
            <a:pPr algn="ctr"/>
            <a:endParaRPr lang="en-US" dirty="0"/>
          </a:p>
        </p:txBody>
      </p:sp>
      <p:sp>
        <p:nvSpPr>
          <p:cNvPr id="121" name="Right Brace 120"/>
          <p:cNvSpPr/>
          <p:nvPr/>
        </p:nvSpPr>
        <p:spPr>
          <a:xfrm rot="5400000">
            <a:off x="9109549" y="2754563"/>
            <a:ext cx="256113" cy="3618156"/>
          </a:xfrm>
          <a:prstGeom prst="rightBrace">
            <a:avLst/>
          </a:prstGeom>
        </p:spPr>
        <p:style>
          <a:lnRef idx="1">
            <a:schemeClr val="accent1"/>
          </a:lnRef>
          <a:fillRef idx="0">
            <a:schemeClr val="accent1"/>
          </a:fillRef>
          <a:effectRef idx="0">
            <a:schemeClr val="accent1"/>
          </a:effectRef>
          <a:fontRef idx="minor">
            <a:schemeClr val="tx1"/>
          </a:fontRef>
        </p:style>
        <p:txBody>
          <a:bodyPr vert="vert270" rtlCol="0" anchor="t" anchorCtr="0"/>
          <a:lstStyle/>
          <a:p>
            <a:pPr algn="ctr"/>
            <a:endParaRPr lang="en-US" dirty="0"/>
          </a:p>
        </p:txBody>
      </p:sp>
      <p:sp>
        <p:nvSpPr>
          <p:cNvPr id="25" name="Rectangle 24"/>
          <p:cNvSpPr/>
          <p:nvPr/>
        </p:nvSpPr>
        <p:spPr>
          <a:xfrm>
            <a:off x="944765" y="5338583"/>
            <a:ext cx="7228878" cy="1200329"/>
          </a:xfrm>
          <a:prstGeom prst="rect">
            <a:avLst/>
          </a:prstGeom>
        </p:spPr>
        <p:txBody>
          <a:bodyPr wrap="square">
            <a:spAutoFit/>
          </a:bodyPr>
          <a:lstStyle/>
          <a:p>
            <a:pPr marL="285750" indent="-285750">
              <a:buFont typeface="Arial" charset="0"/>
              <a:buChar char="•"/>
            </a:pPr>
            <a:r>
              <a:rPr lang="en-US" sz="2400" smtClean="0"/>
              <a:t>Incorporate model </a:t>
            </a:r>
            <a:r>
              <a:rPr lang="en-US" sz="2400" dirty="0"/>
              <a:t>and parameter uncertainty</a:t>
            </a:r>
          </a:p>
          <a:p>
            <a:pPr marL="285750" indent="-285750">
              <a:buFont typeface="Arial" charset="0"/>
              <a:buChar char="•"/>
            </a:pPr>
            <a:r>
              <a:rPr lang="en-US" sz="2400" dirty="0"/>
              <a:t>Maintain type-I </a:t>
            </a:r>
            <a:r>
              <a:rPr lang="en-US" sz="2400" dirty="0" smtClean="0"/>
              <a:t>error</a:t>
            </a:r>
          </a:p>
          <a:p>
            <a:pPr marL="285750" indent="-285750">
              <a:buFont typeface="Arial" charset="0"/>
              <a:buChar char="•"/>
            </a:pPr>
            <a:r>
              <a:rPr lang="en-US" sz="2400" dirty="0" smtClean="0"/>
              <a:t>Reduce model selection bias</a:t>
            </a:r>
            <a:endParaRPr lang="en-US" sz="2400" dirty="0"/>
          </a:p>
        </p:txBody>
      </p:sp>
      <p:sp>
        <p:nvSpPr>
          <p:cNvPr id="26" name="Title 25"/>
          <p:cNvSpPr>
            <a:spLocks noGrp="1"/>
          </p:cNvSpPr>
          <p:nvPr>
            <p:ph type="title"/>
          </p:nvPr>
        </p:nvSpPr>
        <p:spPr/>
        <p:txBody>
          <a:bodyPr/>
          <a:lstStyle/>
          <a:p>
            <a:r>
              <a:rPr lang="en-US" dirty="0"/>
              <a:t>Model averaging</a:t>
            </a:r>
          </a:p>
        </p:txBody>
      </p:sp>
      <p:sp>
        <p:nvSpPr>
          <p:cNvPr id="28" name="TextBox 27"/>
          <p:cNvSpPr txBox="1"/>
          <p:nvPr/>
        </p:nvSpPr>
        <p:spPr>
          <a:xfrm>
            <a:off x="6749036" y="224479"/>
            <a:ext cx="4604763" cy="1200329"/>
          </a:xfrm>
          <a:prstGeom prst="rect">
            <a:avLst/>
          </a:prstGeom>
          <a:noFill/>
          <a:ln w="12700">
            <a:solidFill>
              <a:schemeClr val="bg2">
                <a:lumMod val="50000"/>
              </a:schemeClr>
            </a:solidFill>
          </a:ln>
        </p:spPr>
        <p:txBody>
          <a:bodyPr wrap="square" rtlCol="0">
            <a:spAutoFit/>
          </a:bodyPr>
          <a:lstStyle/>
          <a:p>
            <a:pPr marL="285750" indent="-285750">
              <a:buFont typeface="Arial" charset="0"/>
              <a:buChar char="•"/>
            </a:pPr>
            <a:r>
              <a:rPr lang="en-US" dirty="0" smtClean="0"/>
              <a:t>Aoki </a:t>
            </a:r>
            <a:r>
              <a:rPr lang="en-US" i="1" dirty="0" smtClean="0"/>
              <a:t>et al.</a:t>
            </a:r>
            <a:r>
              <a:rPr lang="en-US" dirty="0" smtClean="0"/>
              <a:t>, PAGE, 2014</a:t>
            </a:r>
          </a:p>
          <a:p>
            <a:pPr marL="285750" indent="-285750">
              <a:buFont typeface="Arial" charset="0"/>
              <a:buChar char="•"/>
            </a:pPr>
            <a:r>
              <a:rPr lang="en-US" dirty="0" smtClean="0"/>
              <a:t>Hooker </a:t>
            </a:r>
            <a:r>
              <a:rPr lang="en-US" i="1" dirty="0"/>
              <a:t>et al.</a:t>
            </a:r>
            <a:r>
              <a:rPr lang="en-US" dirty="0"/>
              <a:t>,</a:t>
            </a:r>
            <a:r>
              <a:rPr lang="en-US" dirty="0" smtClean="0"/>
              <a:t> Workshop on dose finding and selection, EMA, 2014</a:t>
            </a:r>
          </a:p>
          <a:p>
            <a:pPr marL="285750" indent="-285750">
              <a:buFont typeface="Arial" charset="0"/>
              <a:buChar char="•"/>
            </a:pPr>
            <a:r>
              <a:rPr lang="en-US" dirty="0" smtClean="0"/>
              <a:t> </a:t>
            </a:r>
            <a:r>
              <a:rPr lang="en-US" dirty="0"/>
              <a:t>Aoki </a:t>
            </a:r>
            <a:r>
              <a:rPr lang="en-US" i="1" dirty="0"/>
              <a:t>et al.</a:t>
            </a:r>
            <a:r>
              <a:rPr lang="en-US" dirty="0"/>
              <a:t>, PAGE, </a:t>
            </a:r>
            <a:r>
              <a:rPr lang="en-US" dirty="0" smtClean="0"/>
              <a:t>2016</a:t>
            </a:r>
            <a:endParaRPr lang="en-US" dirty="0"/>
          </a:p>
        </p:txBody>
      </p:sp>
      <p:sp>
        <p:nvSpPr>
          <p:cNvPr id="64" name="Rectangle 63"/>
          <p:cNvSpPr/>
          <p:nvPr/>
        </p:nvSpPr>
        <p:spPr>
          <a:xfrm>
            <a:off x="5953484" y="6358510"/>
            <a:ext cx="6194578" cy="461665"/>
          </a:xfrm>
          <a:prstGeom prst="rect">
            <a:avLst/>
          </a:prstGeom>
          <a:ln>
            <a:solidFill>
              <a:schemeClr val="bg2">
                <a:lumMod val="50000"/>
              </a:schemeClr>
            </a:solidFill>
          </a:ln>
        </p:spPr>
        <p:txBody>
          <a:bodyPr wrap="square">
            <a:spAutoFit/>
          </a:bodyPr>
          <a:lstStyle/>
          <a:p>
            <a:pPr algn="l"/>
            <a:r>
              <a:rPr lang="en-US" altLang="en-US" sz="2400" dirty="0" err="1">
                <a:latin typeface="Gill Sans Light" charset="0"/>
                <a:ea typeface="MS PGothic" pitchFamily="34" charset="-128"/>
                <a:sym typeface="Gill Sans Light" charset="0"/>
              </a:rPr>
              <a:t>modelAVERAGE</a:t>
            </a:r>
            <a:r>
              <a:rPr lang="en-US" altLang="en-US" sz="2400" dirty="0">
                <a:latin typeface="Gill Sans Light" charset="0"/>
                <a:ea typeface="MS PGothic" pitchFamily="34" charset="-128"/>
                <a:sym typeface="Gill Sans Light" charset="0"/>
              </a:rPr>
              <a:t> available on </a:t>
            </a:r>
            <a:r>
              <a:rPr lang="en-US" altLang="en-US" sz="2400" u="sng" dirty="0">
                <a:latin typeface="Gill Sans Light" charset="0"/>
                <a:ea typeface="MS PGothic" pitchFamily="34" charset="-128"/>
                <a:sym typeface="Gill Sans Light" charset="0"/>
                <a:hlinkClick r:id="rId3"/>
              </a:rPr>
              <a:t>www.bluetree.me</a:t>
            </a:r>
            <a:endParaRPr lang="en-US" sz="2400" dirty="0"/>
          </a:p>
        </p:txBody>
      </p:sp>
    </p:spTree>
    <p:extLst>
      <p:ext uri="{BB962C8B-B14F-4D97-AF65-F5344CB8AC3E}">
        <p14:creationId xmlns:p14="http://schemas.microsoft.com/office/powerpoint/2010/main" val="1844590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models to average with </a:t>
            </a:r>
            <a:endParaRPr lang="en-US" dirty="0"/>
          </a:p>
        </p:txBody>
      </p:sp>
      <p:sp>
        <p:nvSpPr>
          <p:cNvPr id="3" name="Content Placeholder 2"/>
          <p:cNvSpPr>
            <a:spLocks noGrp="1"/>
          </p:cNvSpPr>
          <p:nvPr>
            <p:ph idx="1"/>
          </p:nvPr>
        </p:nvSpPr>
        <p:spPr/>
        <p:txBody>
          <a:bodyPr/>
          <a:lstStyle/>
          <a:p>
            <a:endParaRPr lang="en-US" dirty="0"/>
          </a:p>
          <a:p>
            <a:r>
              <a:rPr lang="en-US" dirty="0" smtClean="0"/>
              <a:t>Different potential </a:t>
            </a:r>
            <a:r>
              <a:rPr lang="en-US" dirty="0"/>
              <a:t>distribution models</a:t>
            </a:r>
          </a:p>
          <a:p>
            <a:endParaRPr lang="en-US" dirty="0" smtClean="0"/>
          </a:p>
          <a:p>
            <a:r>
              <a:rPr lang="en-US" dirty="0" smtClean="0"/>
              <a:t>Different potential absorption models</a:t>
            </a:r>
          </a:p>
          <a:p>
            <a:pPr lvl="1"/>
            <a:r>
              <a:rPr lang="en-US" dirty="0" smtClean="0"/>
              <a:t>Absorption, bioavailability differences between formulation</a:t>
            </a:r>
          </a:p>
          <a:p>
            <a:endParaRPr lang="en-US" dirty="0" smtClean="0"/>
          </a:p>
          <a:p>
            <a:r>
              <a:rPr lang="en-US" dirty="0" smtClean="0"/>
              <a:t>Period, formulation effects if relevant </a:t>
            </a:r>
            <a:endParaRPr lang="en-US" dirty="0"/>
          </a:p>
        </p:txBody>
      </p:sp>
      <p:sp>
        <p:nvSpPr>
          <p:cNvPr id="4" name="Slide Number Placeholder 3"/>
          <p:cNvSpPr>
            <a:spLocks noGrp="1"/>
          </p:cNvSpPr>
          <p:nvPr>
            <p:ph type="sldNum" sz="quarter" idx="12"/>
          </p:nvPr>
        </p:nvSpPr>
        <p:spPr/>
        <p:txBody>
          <a:bodyPr/>
          <a:lstStyle/>
          <a:p>
            <a:fld id="{EA68A19B-A075-F146-82F8-2F3F363ADCD1}" type="slidenum">
              <a:rPr lang="en-US" smtClean="0"/>
              <a:t>11</a:t>
            </a:fld>
            <a:endParaRPr lang="en-US"/>
          </a:p>
        </p:txBody>
      </p:sp>
    </p:spTree>
    <p:extLst>
      <p:ext uri="{BB962C8B-B14F-4D97-AF65-F5344CB8AC3E}">
        <p14:creationId xmlns:p14="http://schemas.microsoft.com/office/powerpoint/2010/main" val="1563322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qualification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endParaRPr lang="en-US" dirty="0" smtClean="0"/>
              </a:p>
              <a:p>
                <a:endParaRPr lang="en-US" dirty="0"/>
              </a:p>
              <a:p>
                <a:r>
                  <a:rPr lang="en-US" dirty="0" smtClean="0"/>
                  <a:t>Use the models to predict (simulate) secondary PK parameters </a:t>
                </a:r>
                <a:r>
                  <a:rPr lang="en-US" dirty="0"/>
                  <a:t>(e.g. geometric mean of </a:t>
                </a:r>
                <a14:m>
                  <m:oMath xmlns:m="http://schemas.openxmlformats.org/officeDocument/2006/math">
                    <m:sSub>
                      <m:sSubPr>
                        <m:ctrlPr>
                          <a:rPr lang="sv-SE" i="1">
                            <a:latin typeface="Cambria Math"/>
                          </a:rPr>
                        </m:ctrlPr>
                      </m:sSubPr>
                      <m:e>
                        <m:r>
                          <a:rPr lang="sv-SE" i="1">
                            <a:latin typeface="Cambria Math" charset="0"/>
                          </a:rPr>
                          <m:t>𝐶</m:t>
                        </m:r>
                      </m:e>
                      <m:sub>
                        <m:r>
                          <a:rPr lang="sv-SE" i="1">
                            <a:latin typeface="Cambria Math" charset="0"/>
                          </a:rPr>
                          <m:t>𝑚𝑎𝑥</m:t>
                        </m:r>
                      </m:sub>
                    </m:sSub>
                  </m:oMath>
                </a14:m>
                <a:r>
                  <a:rPr lang="en-US" dirty="0"/>
                  <a:t> and </a:t>
                </a:r>
                <a14:m>
                  <m:oMath xmlns:m="http://schemas.openxmlformats.org/officeDocument/2006/math">
                    <m:sSub>
                      <m:sSubPr>
                        <m:ctrlPr>
                          <a:rPr lang="sv-SE" i="1">
                            <a:latin typeface="Cambria Math"/>
                          </a:rPr>
                        </m:ctrlPr>
                      </m:sSubPr>
                      <m:e>
                        <m:r>
                          <a:rPr lang="sv-SE" i="1">
                            <a:latin typeface="Cambria Math" charset="0"/>
                          </a:rPr>
                          <m:t>𝐴𝑈𝐶</m:t>
                        </m:r>
                      </m:e>
                      <m:sub>
                        <m:r>
                          <a:rPr lang="sv-SE" i="1">
                            <a:latin typeface="Cambria Math" charset="0"/>
                          </a:rPr>
                          <m:t>𝑙𝑎𝑠𝑡</m:t>
                        </m:r>
                      </m:sub>
                    </m:sSub>
                  </m:oMath>
                </a14:m>
                <a:r>
                  <a:rPr lang="en-US" dirty="0" smtClean="0"/>
                  <a:t>).</a:t>
                </a:r>
              </a:p>
              <a:p>
                <a:endParaRPr lang="en-US" dirty="0" smtClean="0"/>
              </a:p>
              <a:p>
                <a:r>
                  <a:rPr lang="en-US" dirty="0" smtClean="0"/>
                  <a:t>Simulation should at the least predict data that results in similar secondary PK parameters compared to the real data</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A68A19B-A075-F146-82F8-2F3F363ADCD1}" type="slidenum">
              <a:rPr lang="en-US" smtClean="0"/>
              <a:t>12</a:t>
            </a:fld>
            <a:endParaRPr lang="en-US"/>
          </a:p>
        </p:txBody>
      </p:sp>
    </p:spTree>
    <p:extLst>
      <p:ext uri="{BB962C8B-B14F-4D97-AF65-F5344CB8AC3E}">
        <p14:creationId xmlns:p14="http://schemas.microsoft.com/office/powerpoint/2010/main" val="514801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Non-compartmental analysis posterior predictive check (NCAPPC)</a:t>
            </a:r>
            <a:endParaRPr lang="en-US" dirty="0"/>
          </a:p>
        </p:txBody>
      </p:sp>
      <p:sp>
        <p:nvSpPr>
          <p:cNvPr id="4" name="Text Placeholder 3"/>
          <p:cNvSpPr>
            <a:spLocks noGrp="1"/>
          </p:cNvSpPr>
          <p:nvPr>
            <p:ph idx="1"/>
          </p:nvPr>
        </p:nvSpPr>
        <p:spPr>
          <a:xfrm>
            <a:off x="1684750" y="6006791"/>
            <a:ext cx="9869465" cy="349559"/>
          </a:xfrm>
        </p:spPr>
        <p:txBody>
          <a:bodyPr>
            <a:normAutofit fontScale="85000" lnSpcReduction="20000"/>
          </a:bodyPr>
          <a:lstStyle/>
          <a:p>
            <a:r>
              <a:rPr lang="en-US" dirty="0"/>
              <a:t>available </a:t>
            </a:r>
            <a:r>
              <a:rPr lang="en-US" dirty="0" smtClean="0"/>
              <a:t>on CRAN </a:t>
            </a:r>
            <a:r>
              <a:rPr lang="en-US" dirty="0" smtClean="0">
                <a:hlinkClick r:id="rId3"/>
              </a:rPr>
              <a:t>https://cran.r-project.org/package=ncappc</a:t>
            </a:r>
            <a:endParaRPr lang="en-US" dirty="0" smtClean="0"/>
          </a:p>
        </p:txBody>
      </p:sp>
      <p:sp>
        <p:nvSpPr>
          <p:cNvPr id="5" name="Slide Number Placeholder 4"/>
          <p:cNvSpPr>
            <a:spLocks noGrp="1"/>
          </p:cNvSpPr>
          <p:nvPr>
            <p:ph type="sldNum" sz="quarter" idx="12"/>
          </p:nvPr>
        </p:nvSpPr>
        <p:spPr/>
        <p:txBody>
          <a:bodyPr/>
          <a:lstStyle/>
          <a:p>
            <a:fld id="{EA68A19B-A075-F146-82F8-2F3F363ADCD1}" type="slidenum">
              <a:rPr lang="en-US" smtClean="0"/>
              <a:t>13</a:t>
            </a:fld>
            <a:endParaRPr lang="en-US"/>
          </a:p>
        </p:txBody>
      </p:sp>
      <p:pic>
        <p:nvPicPr>
          <p:cNvPr id="6" name="Picture 5"/>
          <p:cNvPicPr>
            <a:picLocks noChangeAspect="1"/>
          </p:cNvPicPr>
          <p:nvPr/>
        </p:nvPicPr>
        <p:blipFill>
          <a:blip r:embed="rId4"/>
          <a:stretch>
            <a:fillRect/>
          </a:stretch>
        </p:blipFill>
        <p:spPr>
          <a:xfrm>
            <a:off x="1684750" y="1757133"/>
            <a:ext cx="7634614" cy="3903737"/>
          </a:xfrm>
          <a:prstGeom prst="rect">
            <a:avLst/>
          </a:prstGeom>
        </p:spPr>
      </p:pic>
    </p:spTree>
    <p:extLst>
      <p:ext uri="{BB962C8B-B14F-4D97-AF65-F5344CB8AC3E}">
        <p14:creationId xmlns:p14="http://schemas.microsoft.com/office/powerpoint/2010/main" val="1255774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Comparison of the population mean and </a:t>
            </a:r>
            <a:r>
              <a:rPr lang="en-US" dirty="0" smtClean="0"/>
              <a:t>variance of NCA metrics</a:t>
            </a:r>
            <a:endParaRPr lang="en-US" dirty="0"/>
          </a:p>
        </p:txBody>
      </p:sp>
      <p:pic>
        <p:nvPicPr>
          <p:cNvPr id="4" name="Picture 3"/>
          <p:cNvPicPr>
            <a:picLocks noChangeAspect="1"/>
          </p:cNvPicPr>
          <p:nvPr/>
        </p:nvPicPr>
        <p:blipFill>
          <a:blip r:embed="rId2"/>
          <a:stretch>
            <a:fillRect/>
          </a:stretch>
        </p:blipFill>
        <p:spPr>
          <a:xfrm>
            <a:off x="5158426" y="1823194"/>
            <a:ext cx="7033574" cy="5023981"/>
          </a:xfrm>
          <a:prstGeom prst="rect">
            <a:avLst/>
          </a:prstGeom>
        </p:spPr>
      </p:pic>
      <p:sp>
        <p:nvSpPr>
          <p:cNvPr id="5" name="Title 1"/>
          <p:cNvSpPr txBox="1">
            <a:spLocks/>
          </p:cNvSpPr>
          <p:nvPr/>
        </p:nvSpPr>
        <p:spPr bwMode="auto">
          <a:xfrm>
            <a:off x="3000375" y="497632"/>
            <a:ext cx="7667625" cy="7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ctr" anchorCtr="0" compatLnSpc="1">
            <a:prstTxWarp prst="textNoShape">
              <a:avLst/>
            </a:prstTxWarp>
          </a:bodyPr>
          <a:lst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a:lstStyle>
          <a:p>
            <a:endParaRPr lang="en-US" dirty="0">
              <a:solidFill>
                <a:schemeClr val="accent1"/>
              </a:solidFill>
              <a:cs typeface="Geneva"/>
            </a:endParaRPr>
          </a:p>
        </p:txBody>
      </p:sp>
      <mc:AlternateContent xmlns:mc="http://schemas.openxmlformats.org/markup-compatibility/2006" xmlns:a14="http://schemas.microsoft.com/office/drawing/2010/main">
        <mc:Choice Requires="a14">
          <p:sp>
            <p:nvSpPr>
              <p:cNvPr id="3" name="Rectangle 2"/>
              <p:cNvSpPr/>
              <p:nvPr/>
            </p:nvSpPr>
            <p:spPr>
              <a:xfrm>
                <a:off x="838200" y="1983456"/>
                <a:ext cx="4217894" cy="4094134"/>
              </a:xfrm>
              <a:prstGeom prst="rect">
                <a:avLst/>
              </a:prstGeom>
            </p:spPr>
            <p:txBody>
              <a:bodyPr wrap="square">
                <a:spAutoFit/>
              </a:bodyPr>
              <a:lstStyle/>
              <a:p>
                <a:pPr marL="285750" indent="-285750">
                  <a:buFont typeface="Arial" charset="0"/>
                  <a:buChar char="•"/>
                </a:pPr>
                <a:r>
                  <a:rPr lang="en-US" sz="2000" dirty="0" smtClean="0"/>
                  <a:t>Histogram </a:t>
                </a:r>
                <a:r>
                  <a:rPr lang="en-US" sz="2000" dirty="0"/>
                  <a:t>of the </a:t>
                </a:r>
                <a:r>
                  <a:rPr lang="en-US" sz="2000" dirty="0" smtClean="0"/>
                  <a:t>simulated population </a:t>
                </a:r>
                <a:r>
                  <a:rPr lang="en-US" sz="2000" dirty="0"/>
                  <a:t>mean and variance of the NCA metrics. </a:t>
                </a:r>
                <a:endParaRPr lang="en-US" sz="2000" dirty="0" smtClean="0"/>
              </a:p>
              <a:p>
                <a:pPr marL="285750" indent="-285750">
                  <a:buFont typeface="Arial" charset="0"/>
                  <a:buChar char="•"/>
                </a:pPr>
                <a:r>
                  <a:rPr lang="en-US" sz="2000" dirty="0" smtClean="0"/>
                  <a:t>Uncertainty in simulations (model and parameter uncertainty) Possible with rich and sparse data.</a:t>
                </a:r>
              </a:p>
              <a:p>
                <a:pPr marL="285750" indent="-285750">
                  <a:buFont typeface="Arial" charset="0"/>
                  <a:buChar char="•"/>
                </a:pPr>
                <a:r>
                  <a:rPr lang="en-US" sz="2000" dirty="0" smtClean="0"/>
                  <a:t>Adjusted confidence intervals so that 5% of all simulations lie outside intervals in all tests.</a:t>
                </a:r>
              </a:p>
              <a:p>
                <a:pPr marL="285750" indent="-285750">
                  <a:buFont typeface="Arial" charset="0"/>
                  <a:buChar char="•"/>
                </a:pPr>
                <a:r>
                  <a:rPr lang="en-US" sz="2000" dirty="0" smtClean="0"/>
                  <a:t>Other comparisons may be important:</a:t>
                </a:r>
              </a:p>
              <a:p>
                <a:pPr marL="742950" lvl="1" indent="-285750">
                  <a:buFont typeface="Arial" charset="0"/>
                  <a:buChar char="•"/>
                </a:pPr>
                <a14:m>
                  <m:oMath xmlns:m="http://schemas.openxmlformats.org/officeDocument/2006/math">
                    <m:r>
                      <m:rPr>
                        <m:sty m:val="p"/>
                      </m:rPr>
                      <a:rPr lang="sv-SE" sz="2000" b="0" i="0" smtClean="0">
                        <a:latin typeface="Cambria Math" charset="0"/>
                      </a:rPr>
                      <m:t>Δ</m:t>
                    </m:r>
                    <m:sSub>
                      <m:sSubPr>
                        <m:ctrlPr>
                          <a:rPr lang="sv-SE" sz="2000" b="0" i="1" smtClean="0">
                            <a:latin typeface="Cambria Math"/>
                          </a:rPr>
                        </m:ctrlPr>
                      </m:sSubPr>
                      <m:e>
                        <m:acc>
                          <m:accPr>
                            <m:chr m:val="̅"/>
                            <m:ctrlPr>
                              <a:rPr lang="sv-SE" sz="2000" b="0" i="1" smtClean="0">
                                <a:latin typeface="Cambria Math"/>
                              </a:rPr>
                            </m:ctrlPr>
                          </m:accPr>
                          <m:e>
                            <m:r>
                              <a:rPr lang="sv-SE" sz="2000" b="0" i="1" smtClean="0">
                                <a:latin typeface="Cambria Math" charset="0"/>
                              </a:rPr>
                              <m:t>𝐴𝑈𝐶</m:t>
                            </m:r>
                          </m:e>
                        </m:acc>
                      </m:e>
                      <m:sub>
                        <m:r>
                          <a:rPr lang="sv-SE" sz="2000" b="0" i="1" smtClean="0">
                            <a:latin typeface="Cambria Math" charset="0"/>
                          </a:rPr>
                          <m:t>𝑙𝑎𝑠𝑡</m:t>
                        </m:r>
                      </m:sub>
                    </m:sSub>
                  </m:oMath>
                </a14:m>
                <a:r>
                  <a:rPr lang="en-US" sz="2000" dirty="0" smtClean="0"/>
                  <a:t> for cross over studies.</a:t>
                </a:r>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838200" y="1983456"/>
                <a:ext cx="4217894" cy="4094134"/>
              </a:xfrm>
              <a:prstGeom prst="rect">
                <a:avLst/>
              </a:prstGeom>
              <a:blipFill rotWithShape="0">
                <a:blip r:embed="rId3"/>
                <a:stretch>
                  <a:fillRect l="-1302" t="-744" r="-2605" b="-1637"/>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EA68A19B-A075-F146-82F8-2F3F363ADCD1}" type="slidenum">
              <a:rPr lang="en-US" smtClean="0"/>
              <a:t>14</a:t>
            </a:fld>
            <a:endParaRPr lang="en-US"/>
          </a:p>
        </p:txBody>
      </p:sp>
    </p:spTree>
    <p:extLst>
      <p:ext uri="{BB962C8B-B14F-4D97-AF65-F5344CB8AC3E}">
        <p14:creationId xmlns:p14="http://schemas.microsoft.com/office/powerpoint/2010/main" val="219526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Uncertainty quantification</a:t>
            </a:r>
          </a:p>
        </p:txBody>
      </p:sp>
      <p:sp>
        <p:nvSpPr>
          <p:cNvPr id="6" name="Content Placeholder 5"/>
          <p:cNvSpPr>
            <a:spLocks noGrp="1"/>
          </p:cNvSpPr>
          <p:nvPr>
            <p:ph idx="1"/>
          </p:nvPr>
        </p:nvSpPr>
        <p:spPr/>
        <p:txBody>
          <a:bodyPr>
            <a:normAutofit/>
          </a:bodyPr>
          <a:lstStyle/>
          <a:p>
            <a:r>
              <a:rPr lang="en-US" dirty="0"/>
              <a:t>Dubois </a:t>
            </a:r>
            <a:r>
              <a:rPr lang="en-US" i="1" dirty="0"/>
              <a:t>et al</a:t>
            </a:r>
            <a:r>
              <a:rPr lang="en-US" dirty="0" smtClean="0"/>
              <a:t>. (2011) </a:t>
            </a:r>
            <a:r>
              <a:rPr lang="en-US" dirty="0"/>
              <a:t>improved the type-I error rates of their population </a:t>
            </a:r>
            <a:r>
              <a:rPr lang="en-US" dirty="0" smtClean="0"/>
              <a:t>model-based </a:t>
            </a:r>
            <a:r>
              <a:rPr lang="en-US" dirty="0"/>
              <a:t>BE </a:t>
            </a:r>
            <a:r>
              <a:rPr lang="en-US" dirty="0" smtClean="0"/>
              <a:t>methods </a:t>
            </a:r>
            <a:r>
              <a:rPr lang="en-US" dirty="0"/>
              <a:t>using a more realistic quantification of the parameter uncertainty (parametric </a:t>
            </a:r>
            <a:r>
              <a:rPr lang="en-US" dirty="0" smtClean="0"/>
              <a:t>bootstrap</a:t>
            </a:r>
            <a:r>
              <a:rPr lang="en-US" dirty="0"/>
              <a:t>). </a:t>
            </a:r>
            <a:endParaRPr lang="en-US" dirty="0" smtClean="0"/>
          </a:p>
          <a:p>
            <a:endParaRPr lang="en-US" dirty="0" smtClean="0"/>
          </a:p>
          <a:p>
            <a:r>
              <a:rPr lang="en-US" dirty="0" smtClean="0"/>
              <a:t>For </a:t>
            </a:r>
            <a:r>
              <a:rPr lang="en-US" dirty="0"/>
              <a:t>sparse data and relatively few individuals, as in BE trials, the </a:t>
            </a:r>
            <a:r>
              <a:rPr lang="en-US" dirty="0" smtClean="0"/>
              <a:t>bootstrap </a:t>
            </a:r>
            <a:r>
              <a:rPr lang="en-US" dirty="0"/>
              <a:t>may not be appropriate in providing reliable parameter uncertainty distributions </a:t>
            </a:r>
            <a:r>
              <a:rPr lang="en-US" dirty="0" smtClean="0"/>
              <a:t>(</a:t>
            </a:r>
            <a:r>
              <a:rPr lang="en-US" dirty="0" err="1" smtClean="0"/>
              <a:t>Niebecker</a:t>
            </a:r>
            <a:r>
              <a:rPr lang="en-US" dirty="0" smtClean="0"/>
              <a:t>, PAGE, 2013). </a:t>
            </a:r>
          </a:p>
        </p:txBody>
      </p:sp>
      <p:sp>
        <p:nvSpPr>
          <p:cNvPr id="4" name="Slide Number Placeholder 3"/>
          <p:cNvSpPr>
            <a:spLocks noGrp="1"/>
          </p:cNvSpPr>
          <p:nvPr>
            <p:ph type="sldNum" sz="quarter" idx="12"/>
          </p:nvPr>
        </p:nvSpPr>
        <p:spPr/>
        <p:txBody>
          <a:bodyPr/>
          <a:lstStyle/>
          <a:p>
            <a:fld id="{EA68A19B-A075-F146-82F8-2F3F363ADCD1}" type="slidenum">
              <a:rPr lang="en-US" smtClean="0"/>
              <a:t>15</a:t>
            </a:fld>
            <a:endParaRPr lang="en-US"/>
          </a:p>
        </p:txBody>
      </p:sp>
    </p:spTree>
    <p:extLst>
      <p:ext uri="{BB962C8B-B14F-4D97-AF65-F5344CB8AC3E}">
        <p14:creationId xmlns:p14="http://schemas.microsoft.com/office/powerpoint/2010/main" val="1211265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Sampling importance re-sampling (SIR) in NLME models (Implemented in </a:t>
            </a:r>
            <a:r>
              <a:rPr lang="en-US" dirty="0" err="1" smtClean="0"/>
              <a:t>PsN</a:t>
            </a:r>
            <a:r>
              <a:rPr lang="en-US" dirty="0" smtClean="0"/>
              <a:t>)</a:t>
            </a:r>
            <a:endParaRPr lang="en-US" dirty="0"/>
          </a:p>
        </p:txBody>
      </p:sp>
      <p:sp>
        <p:nvSpPr>
          <p:cNvPr id="3" name="Slide Number Placeholder 2"/>
          <p:cNvSpPr>
            <a:spLocks noGrp="1"/>
          </p:cNvSpPr>
          <p:nvPr>
            <p:ph type="sldNum" sz="quarter" idx="12"/>
          </p:nvPr>
        </p:nvSpPr>
        <p:spPr/>
        <p:txBody>
          <a:bodyPr/>
          <a:lstStyle/>
          <a:p>
            <a:fld id="{EA68A19B-A075-F146-82F8-2F3F363ADCD1}" type="slidenum">
              <a:rPr lang="en-US" smtClean="0"/>
              <a:t>16</a:t>
            </a:fld>
            <a:endParaRPr lang="en-US"/>
          </a:p>
        </p:txBody>
      </p:sp>
      <p:pic>
        <p:nvPicPr>
          <p:cNvPr id="4" name="Picture 3"/>
          <p:cNvPicPr>
            <a:picLocks noChangeAspect="1"/>
          </p:cNvPicPr>
          <p:nvPr/>
        </p:nvPicPr>
        <p:blipFill>
          <a:blip r:embed="rId2"/>
          <a:stretch>
            <a:fillRect/>
          </a:stretch>
        </p:blipFill>
        <p:spPr>
          <a:xfrm>
            <a:off x="6293285" y="1959002"/>
            <a:ext cx="4634630" cy="4129034"/>
          </a:xfrm>
          <a:prstGeom prst="rect">
            <a:avLst/>
          </a:prstGeom>
        </p:spPr>
      </p:pic>
      <p:pic>
        <p:nvPicPr>
          <p:cNvPr id="6" name="Picture 5"/>
          <p:cNvPicPr>
            <a:picLocks noChangeAspect="1"/>
          </p:cNvPicPr>
          <p:nvPr/>
        </p:nvPicPr>
        <p:blipFill>
          <a:blip r:embed="rId3"/>
          <a:stretch>
            <a:fillRect/>
          </a:stretch>
        </p:blipFill>
        <p:spPr>
          <a:xfrm>
            <a:off x="131717" y="2845344"/>
            <a:ext cx="6781800" cy="2578100"/>
          </a:xfrm>
          <a:prstGeom prst="rect">
            <a:avLst/>
          </a:prstGeom>
        </p:spPr>
      </p:pic>
    </p:spTree>
    <p:extLst>
      <p:ext uri="{BB962C8B-B14F-4D97-AF65-F5344CB8AC3E}">
        <p14:creationId xmlns:p14="http://schemas.microsoft.com/office/powerpoint/2010/main" val="1650969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of different uncertainty measures</a:t>
            </a:r>
            <a:endParaRPr lang="en-US" dirty="0"/>
          </a:p>
        </p:txBody>
      </p:sp>
      <p:pic>
        <p:nvPicPr>
          <p:cNvPr id="5" name="Picture 4"/>
          <p:cNvPicPr>
            <a:picLocks noChangeAspect="1"/>
          </p:cNvPicPr>
          <p:nvPr/>
        </p:nvPicPr>
        <p:blipFill>
          <a:blip r:embed="rId3"/>
          <a:stretch>
            <a:fillRect/>
          </a:stretch>
        </p:blipFill>
        <p:spPr>
          <a:xfrm>
            <a:off x="570803" y="1818385"/>
            <a:ext cx="6737008" cy="4799904"/>
          </a:xfrm>
          <a:prstGeom prst="rect">
            <a:avLst/>
          </a:prstGeom>
        </p:spPr>
      </p:pic>
      <p:sp>
        <p:nvSpPr>
          <p:cNvPr id="3" name="Rectangle 2"/>
          <p:cNvSpPr/>
          <p:nvPr/>
        </p:nvSpPr>
        <p:spPr>
          <a:xfrm>
            <a:off x="7886402" y="1985385"/>
            <a:ext cx="3740333" cy="3539430"/>
          </a:xfrm>
          <a:prstGeom prst="rect">
            <a:avLst/>
          </a:prstGeom>
        </p:spPr>
        <p:txBody>
          <a:bodyPr wrap="square">
            <a:spAutoFit/>
          </a:bodyPr>
          <a:lstStyle/>
          <a:p>
            <a:pPr marL="285750" indent="-285750">
              <a:buFont typeface="Arial" charset="0"/>
              <a:buChar char="•"/>
            </a:pPr>
            <a:r>
              <a:rPr lang="en-US" sz="2800" dirty="0" smtClean="0"/>
              <a:t>SIR </a:t>
            </a:r>
            <a:r>
              <a:rPr lang="en-US" sz="2800" dirty="0"/>
              <a:t>in population models can significantly improve the quantification of parameter uncertainty compared to a case-resampling bootstrap methodology. </a:t>
            </a:r>
          </a:p>
        </p:txBody>
      </p:sp>
      <p:sp>
        <p:nvSpPr>
          <p:cNvPr id="4" name="Slide Number Placeholder 3"/>
          <p:cNvSpPr>
            <a:spLocks noGrp="1"/>
          </p:cNvSpPr>
          <p:nvPr>
            <p:ph type="sldNum" sz="quarter" idx="12"/>
          </p:nvPr>
        </p:nvSpPr>
        <p:spPr/>
        <p:txBody>
          <a:bodyPr/>
          <a:lstStyle/>
          <a:p>
            <a:fld id="{EA68A19B-A075-F146-82F8-2F3F363ADCD1}" type="slidenum">
              <a:rPr lang="en-US" smtClean="0"/>
              <a:t>17</a:t>
            </a:fld>
            <a:endParaRPr lang="en-US"/>
          </a:p>
        </p:txBody>
      </p:sp>
    </p:spTree>
    <p:extLst>
      <p:ext uri="{BB962C8B-B14F-4D97-AF65-F5344CB8AC3E}">
        <p14:creationId xmlns:p14="http://schemas.microsoft.com/office/powerpoint/2010/main" val="553853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t>
            </a:r>
            <a:r>
              <a:rPr lang="en-US" dirty="0" smtClean="0"/>
              <a:t>algorithm </a:t>
            </a:r>
            <a:r>
              <a:rPr lang="en-US" dirty="0"/>
              <a:t>for model based </a:t>
            </a:r>
            <a:r>
              <a:rPr lang="en-US" dirty="0" smtClean="0"/>
              <a:t>BE</a:t>
            </a:r>
            <a:endParaRPr lang="en-US" dirty="0"/>
          </a:p>
        </p:txBody>
      </p:sp>
      <p:sp>
        <p:nvSpPr>
          <p:cNvPr id="3" name="Slide Number Placeholder 2"/>
          <p:cNvSpPr>
            <a:spLocks noGrp="1"/>
          </p:cNvSpPr>
          <p:nvPr>
            <p:ph type="sldNum" sz="quarter" idx="12"/>
          </p:nvPr>
        </p:nvSpPr>
        <p:spPr/>
        <p:txBody>
          <a:bodyPr/>
          <a:lstStyle/>
          <a:p>
            <a:fld id="{EA68A19B-A075-F146-82F8-2F3F363ADCD1}" type="slidenum">
              <a:rPr lang="en-US" smtClean="0"/>
              <a:t>18</a:t>
            </a:fld>
            <a:endParaRPr lang="en-US"/>
          </a:p>
        </p:txBody>
      </p:sp>
      <p:pic>
        <p:nvPicPr>
          <p:cNvPr id="4" name="Picture 3"/>
          <p:cNvPicPr>
            <a:picLocks noChangeAspect="1"/>
          </p:cNvPicPr>
          <p:nvPr/>
        </p:nvPicPr>
        <p:blipFill>
          <a:blip r:embed="rId2"/>
          <a:stretch>
            <a:fillRect/>
          </a:stretch>
        </p:blipFill>
        <p:spPr>
          <a:xfrm>
            <a:off x="0" y="1586466"/>
            <a:ext cx="12166407" cy="3322277"/>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838200" y="4616884"/>
                <a:ext cx="10023764" cy="1970476"/>
              </a:xfrm>
              <a:prstGeom prst="rect">
                <a:avLst/>
              </a:prstGeom>
              <a:noFill/>
            </p:spPr>
            <p:txBody>
              <a:bodyPr wrap="square" rtlCol="0">
                <a:spAutoFit/>
              </a:bodyPr>
              <a:lstStyle/>
              <a:p>
                <a:pPr marL="285750" indent="-285750">
                  <a:buFont typeface="Arial" charset="0"/>
                  <a:buChar char="•"/>
                </a:pPr>
                <a:r>
                  <a:rPr lang="en-US" sz="2000" dirty="0" smtClean="0"/>
                  <a:t>Hu et al. (2004) </a:t>
                </a:r>
                <a:r>
                  <a:rPr lang="en-US" sz="2000" dirty="0"/>
                  <a:t>and Dubois </a:t>
                </a:r>
                <a:r>
                  <a:rPr lang="en-US" sz="2000" i="1" dirty="0"/>
                  <a:t>et al</a:t>
                </a:r>
                <a:r>
                  <a:rPr lang="en-US" sz="2000" dirty="0" smtClean="0"/>
                  <a:t>. (2011) </a:t>
                </a:r>
                <a:r>
                  <a:rPr lang="en-US" sz="2000" dirty="0"/>
                  <a:t>use analytic calculations to compute the geometric mean of the summary PK variables of </a:t>
                </a:r>
                <a:r>
                  <a:rPr lang="en-US" sz="2000" dirty="0" smtClean="0"/>
                  <a:t>interest (</a:t>
                </a:r>
                <a14:m>
                  <m:oMath xmlns:m="http://schemas.openxmlformats.org/officeDocument/2006/math">
                    <m:sSub>
                      <m:sSubPr>
                        <m:ctrlPr>
                          <a:rPr lang="sv-SE" sz="2000" b="0" i="1" smtClean="0">
                            <a:latin typeface="Cambria Math"/>
                          </a:rPr>
                        </m:ctrlPr>
                      </m:sSubPr>
                      <m:e>
                        <m:acc>
                          <m:accPr>
                            <m:chr m:val="̅"/>
                            <m:ctrlPr>
                              <a:rPr lang="en-US" sz="2000" i="1" smtClean="0">
                                <a:latin typeface="Cambria Math"/>
                              </a:rPr>
                            </m:ctrlPr>
                          </m:accPr>
                          <m:e>
                            <m:r>
                              <a:rPr lang="sv-SE" sz="2000" b="0" i="1" smtClean="0">
                                <a:latin typeface="Cambria Math" charset="0"/>
                              </a:rPr>
                              <m:t>𝐴𝑈𝐶</m:t>
                            </m:r>
                          </m:e>
                        </m:acc>
                      </m:e>
                      <m:sub>
                        <m:r>
                          <a:rPr lang="sv-SE" sz="2000" b="0" i="1" smtClean="0">
                            <a:latin typeface="Cambria Math" charset="0"/>
                          </a:rPr>
                          <m:t>𝐺𝑀</m:t>
                        </m:r>
                      </m:sub>
                    </m:sSub>
                    <m:r>
                      <a:rPr lang="sv-SE" sz="2000" b="0" i="1" smtClean="0">
                        <a:latin typeface="Cambria Math" charset="0"/>
                      </a:rPr>
                      <m:t>=</m:t>
                    </m:r>
                    <m:r>
                      <a:rPr lang="sv-SE" sz="2000" b="0" i="1" smtClean="0">
                        <a:latin typeface="Cambria Math" charset="0"/>
                      </a:rPr>
                      <m:t>𝐷𝑜𝑠𝑒</m:t>
                    </m:r>
                    <m:r>
                      <a:rPr lang="sv-SE" sz="2000" b="0" i="1" smtClean="0">
                        <a:latin typeface="Cambria Math" charset="0"/>
                      </a:rPr>
                      <m:t>⋅</m:t>
                    </m:r>
                    <m:sSub>
                      <m:sSubPr>
                        <m:ctrlPr>
                          <a:rPr lang="sv-SE" sz="2000" b="0" i="1" smtClean="0">
                            <a:latin typeface="Cambria Math"/>
                          </a:rPr>
                        </m:ctrlPr>
                      </m:sSubPr>
                      <m:e>
                        <m:r>
                          <a:rPr lang="sv-SE" sz="2000" b="0" i="1" smtClean="0">
                            <a:latin typeface="Cambria Math" charset="0"/>
                          </a:rPr>
                          <m:t>𝐹</m:t>
                        </m:r>
                      </m:e>
                      <m:sub>
                        <m:r>
                          <a:rPr lang="sv-SE" sz="2000" b="0" i="1" smtClean="0">
                            <a:latin typeface="Cambria Math" charset="0"/>
                          </a:rPr>
                          <m:t>𝑝𝑜𝑝</m:t>
                        </m:r>
                      </m:sub>
                    </m:sSub>
                    <m:r>
                      <a:rPr lang="sv-SE" sz="2000" b="0" i="1" smtClean="0">
                        <a:latin typeface="Cambria Math" charset="0"/>
                      </a:rPr>
                      <m:t>/</m:t>
                    </m:r>
                    <m:r>
                      <a:rPr lang="sv-SE" sz="2000" b="0" i="1" smtClean="0">
                        <a:latin typeface="Cambria Math" charset="0"/>
                      </a:rPr>
                      <m:t>𝐶</m:t>
                    </m:r>
                    <m:sSub>
                      <m:sSubPr>
                        <m:ctrlPr>
                          <a:rPr lang="sv-SE" sz="2000" b="0" i="1" smtClean="0">
                            <a:latin typeface="Cambria Math"/>
                          </a:rPr>
                        </m:ctrlPr>
                      </m:sSubPr>
                      <m:e>
                        <m:r>
                          <a:rPr lang="sv-SE" sz="2000" b="0" i="1" smtClean="0">
                            <a:latin typeface="Cambria Math" charset="0"/>
                          </a:rPr>
                          <m:t>𝐿</m:t>
                        </m:r>
                      </m:e>
                      <m:sub>
                        <m:r>
                          <a:rPr lang="sv-SE" sz="2000" b="0" i="1" smtClean="0">
                            <a:latin typeface="Cambria Math" charset="0"/>
                          </a:rPr>
                          <m:t>𝑝𝑜𝑝</m:t>
                        </m:r>
                      </m:sub>
                    </m:sSub>
                  </m:oMath>
                </a14:m>
                <a:r>
                  <a:rPr lang="en-US" sz="2000" dirty="0" smtClean="0"/>
                  <a:t>). </a:t>
                </a:r>
              </a:p>
              <a:p>
                <a:pPr marL="285750" indent="-285750">
                  <a:buFont typeface="Arial" charset="0"/>
                  <a:buChar char="•"/>
                </a:pPr>
                <a:r>
                  <a:rPr lang="en-US" sz="2000" dirty="0" smtClean="0"/>
                  <a:t>Uncertainty </a:t>
                </a:r>
                <a:r>
                  <a:rPr lang="en-US" sz="2000" dirty="0"/>
                  <a:t>of these secondary variables can then be computed using propagation of error techniques (</a:t>
                </a:r>
                <a:r>
                  <a:rPr lang="en-US" sz="2000" i="1" dirty="0"/>
                  <a:t>e</a:t>
                </a:r>
                <a:r>
                  <a:rPr lang="en-US" sz="2000" dirty="0"/>
                  <a:t>.</a:t>
                </a:r>
                <a:r>
                  <a:rPr lang="en-US" sz="2000" i="1" dirty="0"/>
                  <a:t>g</a:t>
                </a:r>
                <a:r>
                  <a:rPr lang="en-US" sz="2000" dirty="0"/>
                  <a:t>., the delta method). </a:t>
                </a:r>
                <a:endParaRPr lang="en-US" sz="2000" dirty="0" smtClean="0"/>
              </a:p>
              <a:p>
                <a:pPr marL="285750" indent="-285750">
                  <a:buFont typeface="Arial" charset="0"/>
                  <a:buChar char="•"/>
                </a:pPr>
                <a:r>
                  <a:rPr lang="en-US" sz="2000" dirty="0" smtClean="0"/>
                  <a:t>Assumes log-normal parameter distributions, linear kinetics and symmetric uncertainty distributions.</a:t>
                </a:r>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838200" y="4616884"/>
                <a:ext cx="10023764" cy="1970476"/>
              </a:xfrm>
              <a:prstGeom prst="rect">
                <a:avLst/>
              </a:prstGeom>
              <a:blipFill rotWithShape="0">
                <a:blip r:embed="rId3"/>
                <a:stretch>
                  <a:fillRect l="-547" t="-1543" b="-4321"/>
                </a:stretch>
              </a:blipFill>
            </p:spPr>
            <p:txBody>
              <a:bodyPr/>
              <a:lstStyle/>
              <a:p>
                <a:r>
                  <a:rPr lang="en-US">
                    <a:noFill/>
                  </a:rPr>
                  <a:t> </a:t>
                </a:r>
              </a:p>
            </p:txBody>
          </p:sp>
        </mc:Fallback>
      </mc:AlternateContent>
    </p:spTree>
    <p:extLst>
      <p:ext uri="{BB962C8B-B14F-4D97-AF65-F5344CB8AC3E}">
        <p14:creationId xmlns:p14="http://schemas.microsoft.com/office/powerpoint/2010/main" val="1861629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algorithm</a:t>
            </a:r>
            <a:endParaRPr lang="en-US" dirty="0"/>
          </a:p>
        </p:txBody>
      </p:sp>
      <p:sp>
        <p:nvSpPr>
          <p:cNvPr id="2" name="Slide Number Placeholder 1"/>
          <p:cNvSpPr>
            <a:spLocks noGrp="1"/>
          </p:cNvSpPr>
          <p:nvPr>
            <p:ph type="sldNum" sz="quarter" idx="12"/>
          </p:nvPr>
        </p:nvSpPr>
        <p:spPr/>
        <p:txBody>
          <a:bodyPr/>
          <a:lstStyle/>
          <a:p>
            <a:fld id="{EA68A19B-A075-F146-82F8-2F3F363ADCD1}" type="slidenum">
              <a:rPr lang="en-US" smtClean="0"/>
              <a:t>19</a:t>
            </a:fld>
            <a:endParaRPr lang="en-US"/>
          </a:p>
        </p:txBody>
      </p:sp>
      <p:pic>
        <p:nvPicPr>
          <p:cNvPr id="4" name="Picture 3"/>
          <p:cNvPicPr>
            <a:picLocks noChangeAspect="1"/>
          </p:cNvPicPr>
          <p:nvPr/>
        </p:nvPicPr>
        <p:blipFill>
          <a:blip r:embed="rId3"/>
          <a:stretch>
            <a:fillRect/>
          </a:stretch>
        </p:blipFill>
        <p:spPr>
          <a:xfrm>
            <a:off x="1540179" y="1581150"/>
            <a:ext cx="8762738" cy="4775200"/>
          </a:xfrm>
          <a:prstGeom prst="rect">
            <a:avLst/>
          </a:prstGeom>
        </p:spPr>
      </p:pic>
    </p:spTree>
    <p:extLst>
      <p:ext uri="{BB962C8B-B14F-4D97-AF65-F5344CB8AC3E}">
        <p14:creationId xmlns:p14="http://schemas.microsoft.com/office/powerpoint/2010/main" val="824102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a:t>
            </a:r>
            <a:r>
              <a:rPr lang="en-US" dirty="0"/>
              <a:t>bioequivalence (BE) studies</a:t>
            </a:r>
          </a:p>
        </p:txBody>
      </p:sp>
      <p:sp>
        <p:nvSpPr>
          <p:cNvPr id="3" name="Content Placeholder 2"/>
          <p:cNvSpPr>
            <a:spLocks noGrp="1"/>
          </p:cNvSpPr>
          <p:nvPr>
            <p:ph idx="1"/>
          </p:nvPr>
        </p:nvSpPr>
        <p:spPr/>
        <p:txBody>
          <a:bodyPr/>
          <a:lstStyle/>
          <a:p>
            <a:endParaRPr lang="en-US" dirty="0" smtClean="0"/>
          </a:p>
          <a:p>
            <a:r>
              <a:rPr lang="en-US" dirty="0" smtClean="0"/>
              <a:t>Standard BE </a:t>
            </a:r>
            <a:r>
              <a:rPr lang="en-US" dirty="0"/>
              <a:t>analysis strategies </a:t>
            </a:r>
            <a:r>
              <a:rPr lang="en-US" dirty="0" smtClean="0"/>
              <a:t>have </a:t>
            </a:r>
            <a:r>
              <a:rPr lang="en-US" dirty="0"/>
              <a:t>been shown to perform adequately in ”typical” drug studies when dense PK sampling is </a:t>
            </a:r>
            <a:r>
              <a:rPr lang="en-US" dirty="0" smtClean="0"/>
              <a:t>possible.</a:t>
            </a:r>
            <a:endParaRPr lang="en-US" dirty="0"/>
          </a:p>
          <a:p>
            <a:endParaRPr lang="en-US" dirty="0" smtClean="0"/>
          </a:p>
          <a:p>
            <a:r>
              <a:rPr lang="en-US" dirty="0" smtClean="0"/>
              <a:t> </a:t>
            </a:r>
            <a:r>
              <a:rPr lang="en-US" dirty="0"/>
              <a:t>However, dense sampling is not always </a:t>
            </a:r>
            <a:r>
              <a:rPr lang="en-US" dirty="0" smtClean="0"/>
              <a:t>possible:  anti-cancer</a:t>
            </a:r>
            <a:r>
              <a:rPr lang="en-US" dirty="0"/>
              <a:t>, children and ophthalmic studies. </a:t>
            </a:r>
          </a:p>
          <a:p>
            <a:endParaRPr lang="en-US" dirty="0"/>
          </a:p>
        </p:txBody>
      </p:sp>
      <p:sp>
        <p:nvSpPr>
          <p:cNvPr id="4" name="Slide Number Placeholder 3"/>
          <p:cNvSpPr>
            <a:spLocks noGrp="1"/>
          </p:cNvSpPr>
          <p:nvPr>
            <p:ph type="sldNum" sz="quarter" idx="12"/>
          </p:nvPr>
        </p:nvSpPr>
        <p:spPr/>
        <p:txBody>
          <a:bodyPr/>
          <a:lstStyle/>
          <a:p>
            <a:fld id="{EA68A19B-A075-F146-82F8-2F3F363ADCD1}" type="slidenum">
              <a:rPr lang="en-US" smtClean="0"/>
              <a:t>2</a:t>
            </a:fld>
            <a:endParaRPr lang="en-US"/>
          </a:p>
        </p:txBody>
      </p:sp>
    </p:spTree>
    <p:extLst>
      <p:ext uri="{BB962C8B-B14F-4D97-AF65-F5344CB8AC3E}">
        <p14:creationId xmlns:p14="http://schemas.microsoft.com/office/powerpoint/2010/main" val="511440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issues</a:t>
            </a:r>
            <a:endParaRPr lang="en-US" dirty="0"/>
          </a:p>
        </p:txBody>
      </p:sp>
      <p:sp>
        <p:nvSpPr>
          <p:cNvPr id="3" name="Content Placeholder 2"/>
          <p:cNvSpPr>
            <a:spLocks noGrp="1"/>
          </p:cNvSpPr>
          <p:nvPr>
            <p:ph idx="1"/>
          </p:nvPr>
        </p:nvSpPr>
        <p:spPr/>
        <p:txBody>
          <a:bodyPr/>
          <a:lstStyle/>
          <a:p>
            <a:endParaRPr lang="en-US" dirty="0" smtClean="0"/>
          </a:p>
          <a:p>
            <a:r>
              <a:rPr lang="en-US" dirty="0" smtClean="0"/>
              <a:t>Absorption and treatment effect information is key! </a:t>
            </a:r>
          </a:p>
          <a:p>
            <a:endParaRPr lang="en-US" dirty="0" smtClean="0"/>
          </a:p>
          <a:p>
            <a:r>
              <a:rPr lang="en-US" dirty="0" smtClean="0"/>
              <a:t>Optimization </a:t>
            </a:r>
            <a:r>
              <a:rPr lang="en-US" dirty="0"/>
              <a:t>of </a:t>
            </a:r>
            <a:r>
              <a:rPr lang="en-US" dirty="0" smtClean="0"/>
              <a:t>designs that focus on these </a:t>
            </a:r>
            <a:r>
              <a:rPr lang="en-US" dirty="0"/>
              <a:t>parameters of interest </a:t>
            </a:r>
            <a:r>
              <a:rPr lang="en-US" dirty="0" smtClean="0"/>
              <a:t>(s-family designs).</a:t>
            </a:r>
            <a:endParaRPr lang="en-US" dirty="0"/>
          </a:p>
          <a:p>
            <a:endParaRPr lang="en-US" dirty="0" smtClean="0"/>
          </a:p>
          <a:p>
            <a:r>
              <a:rPr lang="en-US" dirty="0" smtClean="0"/>
              <a:t>Sampling for long half-life drugs may be considerably shortened if one assumes that distribution is the same for any formulation. </a:t>
            </a:r>
            <a:endParaRPr lang="en-US" dirty="0"/>
          </a:p>
          <a:p>
            <a:endParaRPr lang="en-US" dirty="0"/>
          </a:p>
        </p:txBody>
      </p:sp>
      <p:sp>
        <p:nvSpPr>
          <p:cNvPr id="4" name="Slide Number Placeholder 3"/>
          <p:cNvSpPr>
            <a:spLocks noGrp="1"/>
          </p:cNvSpPr>
          <p:nvPr>
            <p:ph type="sldNum" sz="quarter" idx="12"/>
          </p:nvPr>
        </p:nvSpPr>
        <p:spPr/>
        <p:txBody>
          <a:bodyPr/>
          <a:lstStyle/>
          <a:p>
            <a:fld id="{EA68A19B-A075-F146-82F8-2F3F363ADCD1}" type="slidenum">
              <a:rPr lang="en-US" smtClean="0"/>
              <a:t>20</a:t>
            </a:fld>
            <a:endParaRPr lang="en-US"/>
          </a:p>
        </p:txBody>
      </p:sp>
    </p:spTree>
    <p:extLst>
      <p:ext uri="{BB962C8B-B14F-4D97-AF65-F5344CB8AC3E}">
        <p14:creationId xmlns:p14="http://schemas.microsoft.com/office/powerpoint/2010/main" val="1802337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Robust optimal design</a:t>
            </a:r>
          </a:p>
        </p:txBody>
      </p:sp>
      <p:sp>
        <p:nvSpPr>
          <p:cNvPr id="6" name="Content Placeholder 5"/>
          <p:cNvSpPr>
            <a:spLocks noGrp="1"/>
          </p:cNvSpPr>
          <p:nvPr>
            <p:ph sz="half" idx="1"/>
          </p:nvPr>
        </p:nvSpPr>
        <p:spPr>
          <a:xfrm>
            <a:off x="838200" y="1626845"/>
            <a:ext cx="5181600" cy="5094630"/>
          </a:xfrm>
          <a:ln>
            <a:solidFill>
              <a:schemeClr val="bg2">
                <a:lumMod val="50000"/>
              </a:schemeClr>
            </a:solidFill>
          </a:ln>
        </p:spPr>
        <p:txBody>
          <a:bodyPr/>
          <a:lstStyle/>
          <a:p>
            <a:r>
              <a:rPr lang="en-US" dirty="0"/>
              <a:t>Incorporate multiple models into your optimization </a:t>
            </a:r>
            <a:endParaRPr lang="en-US" dirty="0" smtClean="0"/>
          </a:p>
          <a:p>
            <a:endParaRPr lang="en-US" dirty="0"/>
          </a:p>
          <a:p>
            <a:endParaRPr lang="en-US" dirty="0" smtClean="0"/>
          </a:p>
          <a:p>
            <a:endParaRPr lang="en-US" dirty="0"/>
          </a:p>
          <a:p>
            <a:pPr marL="0" indent="0">
              <a:buNone/>
            </a:pPr>
            <a:r>
              <a:rPr lang="en-NZ" sz="1600" dirty="0">
                <a:latin typeface="Arial" charset="0"/>
                <a:cs typeface="Times New Roman" charset="0"/>
                <a:sym typeface="Symbol" charset="0"/>
              </a:rPr>
              <a:t>m=model #, </a:t>
            </a:r>
            <a:r>
              <a:rPr lang="en-NZ" sz="1600" i="1" dirty="0">
                <a:latin typeface="Times New Roman" charset="0"/>
                <a:cs typeface="Times New Roman" charset="0"/>
                <a:sym typeface="Symbol" charset="0"/>
              </a:rPr>
              <a:t></a:t>
            </a:r>
            <a:r>
              <a:rPr lang="en-NZ" sz="1600" i="1" baseline="-25000" dirty="0" err="1">
                <a:latin typeface="Times New Roman" charset="0"/>
                <a:cs typeface="Times New Roman" charset="0"/>
                <a:sym typeface="Symbol" charset="0"/>
              </a:rPr>
              <a:t>i</a:t>
            </a:r>
            <a:r>
              <a:rPr lang="en-NZ" sz="1600" i="1" baseline="-25000" dirty="0">
                <a:latin typeface="Times New Roman" charset="0"/>
                <a:cs typeface="Times New Roman" charset="0"/>
                <a:sym typeface="Symbol" charset="0"/>
              </a:rPr>
              <a:t> </a:t>
            </a:r>
            <a:r>
              <a:rPr lang="en-NZ" sz="1600" dirty="0">
                <a:latin typeface="Times New Roman" charset="0"/>
                <a:cs typeface="Times New Roman" charset="0"/>
                <a:sym typeface="Symbol" charset="0"/>
              </a:rPr>
              <a:t> = </a:t>
            </a:r>
            <a:r>
              <a:rPr lang="en-NZ" sz="1600" dirty="0">
                <a:latin typeface="Arial" charset="0"/>
                <a:sym typeface="Symbol" charset="0"/>
              </a:rPr>
              <a:t>weighting and</a:t>
            </a:r>
            <a:r>
              <a:rPr lang="en-NZ" sz="1600" dirty="0">
                <a:latin typeface="Times New Roman" charset="0"/>
                <a:cs typeface="Times New Roman" charset="0"/>
                <a:sym typeface="Symbol" charset="0"/>
              </a:rPr>
              <a:t> </a:t>
            </a:r>
            <a:r>
              <a:rPr lang="en-NZ" sz="1600" i="1" dirty="0">
                <a:latin typeface="Times New Roman" charset="0"/>
                <a:cs typeface="Times New Roman" charset="0"/>
                <a:sym typeface="Symbol" charset="0"/>
              </a:rPr>
              <a:t>p</a:t>
            </a:r>
            <a:r>
              <a:rPr lang="en-NZ" sz="1600" i="1" baseline="-25000" dirty="0">
                <a:latin typeface="Times New Roman" charset="0"/>
                <a:cs typeface="Times New Roman" charset="0"/>
                <a:sym typeface="Symbol" charset="0"/>
              </a:rPr>
              <a:t>i</a:t>
            </a:r>
            <a:r>
              <a:rPr lang="en-NZ" sz="1600" dirty="0">
                <a:latin typeface="Times New Roman" charset="0"/>
                <a:cs typeface="Times New Roman" charset="0"/>
                <a:sym typeface="Symbol" charset="0"/>
              </a:rPr>
              <a:t> = # of </a:t>
            </a:r>
            <a:r>
              <a:rPr lang="en-NZ" sz="1600" dirty="0" smtClean="0">
                <a:latin typeface="Arial" charset="0"/>
                <a:sym typeface="Symbol" charset="0"/>
              </a:rPr>
              <a:t>parameters</a:t>
            </a:r>
          </a:p>
          <a:p>
            <a:pPr marL="0" indent="0">
              <a:buNone/>
            </a:pPr>
            <a:endParaRPr lang="en-NZ" sz="1600" dirty="0">
              <a:latin typeface="Arial" charset="0"/>
              <a:sym typeface="Symbol" charset="0"/>
            </a:endParaRPr>
          </a:p>
          <a:p>
            <a:pPr marL="0" lvl="1" indent="0">
              <a:spcBef>
                <a:spcPts val="1000"/>
              </a:spcBef>
              <a:buNone/>
            </a:pPr>
            <a:r>
              <a:rPr lang="en-US" sz="2000" dirty="0">
                <a:solidFill>
                  <a:srgbClr val="000000"/>
                </a:solidFill>
                <a:ea typeface="ＭＳ Ｐゴシック" charset="0"/>
              </a:rPr>
              <a:t>Waterhouse and </a:t>
            </a:r>
            <a:r>
              <a:rPr lang="en-US" sz="2000" dirty="0" err="1">
                <a:solidFill>
                  <a:srgbClr val="000000"/>
                </a:solidFill>
                <a:ea typeface="ＭＳ Ｐゴシック" charset="0"/>
              </a:rPr>
              <a:t>Duffull</a:t>
            </a:r>
            <a:r>
              <a:rPr lang="en-US" sz="2000" dirty="0">
                <a:solidFill>
                  <a:srgbClr val="000000"/>
                </a:solidFill>
                <a:ea typeface="ＭＳ Ｐゴシック" charset="0"/>
              </a:rPr>
              <a:t>, JPKPD, 2005</a:t>
            </a:r>
          </a:p>
          <a:p>
            <a:pPr marL="0" indent="0">
              <a:buNone/>
            </a:pPr>
            <a:endParaRPr lang="en-US" sz="1600" dirty="0"/>
          </a:p>
        </p:txBody>
      </p:sp>
      <p:sp>
        <p:nvSpPr>
          <p:cNvPr id="7" name="Content Placeholder 6"/>
          <p:cNvSpPr>
            <a:spLocks noGrp="1"/>
          </p:cNvSpPr>
          <p:nvPr>
            <p:ph sz="half" idx="2"/>
          </p:nvPr>
        </p:nvSpPr>
        <p:spPr>
          <a:xfrm>
            <a:off x="6172200" y="1626845"/>
            <a:ext cx="5181600" cy="5094630"/>
          </a:xfrm>
          <a:ln>
            <a:solidFill>
              <a:schemeClr val="bg2">
                <a:lumMod val="50000"/>
              </a:schemeClr>
            </a:solidFill>
          </a:ln>
        </p:spPr>
        <p:txBody>
          <a:bodyPr/>
          <a:lstStyle/>
          <a:p>
            <a:pPr>
              <a:buFontTx/>
              <a:buChar char="•"/>
            </a:pPr>
            <a:r>
              <a:rPr lang="en-US" dirty="0"/>
              <a:t>Assume your parameters have distributions </a:t>
            </a:r>
            <a:r>
              <a:rPr lang="en-US" dirty="0" smtClean="0"/>
              <a:t>(“</a:t>
            </a:r>
            <a:r>
              <a:rPr lang="en-US" dirty="0"/>
              <a:t>E-family</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EA68A19B-A075-F146-82F8-2F3F363ADCD1}" type="slidenum">
              <a:rPr lang="en-US" smtClean="0"/>
              <a:t>21</a:t>
            </a:fld>
            <a:endParaRPr lang="en-US" dirty="0"/>
          </a:p>
        </p:txBody>
      </p:sp>
      <p:graphicFrame>
        <p:nvGraphicFramePr>
          <p:cNvPr id="8" name="Object 2"/>
          <p:cNvGraphicFramePr>
            <a:graphicFrameLocks noChangeAspect="1"/>
          </p:cNvGraphicFramePr>
          <p:nvPr>
            <p:extLst>
              <p:ext uri="{D42A27DB-BD31-4B8C-83A1-F6EECF244321}">
                <p14:modId xmlns:p14="http://schemas.microsoft.com/office/powerpoint/2010/main" val="503292262"/>
              </p:ext>
            </p:extLst>
          </p:nvPr>
        </p:nvGraphicFramePr>
        <p:xfrm>
          <a:off x="884237" y="2910682"/>
          <a:ext cx="5089525" cy="1090612"/>
        </p:xfrm>
        <a:graphic>
          <a:graphicData uri="http://schemas.openxmlformats.org/presentationml/2006/ole">
            <mc:AlternateContent xmlns:mc="http://schemas.openxmlformats.org/markup-compatibility/2006">
              <mc:Choice xmlns:v="urn:schemas-microsoft-com:vml" Requires="v">
                <p:oleObj spid="_x0000_s3112" name="Equation" r:id="rId4" imgW="2603500" imgH="558800" progId="Equation.3">
                  <p:embed/>
                </p:oleObj>
              </mc:Choice>
              <mc:Fallback>
                <p:oleObj name="Equation" r:id="rId4" imgW="2603500" imgH="558800" progId="Equation.3">
                  <p:embed/>
                  <p:pic>
                    <p:nvPicPr>
                      <p:cNvPr id="0" name=""/>
                      <p:cNvPicPr>
                        <a:picLocks noChangeAspect="1" noChangeArrowheads="1"/>
                      </p:cNvPicPr>
                      <p:nvPr/>
                    </p:nvPicPr>
                    <p:blipFill>
                      <a:blip r:embed="rId5"/>
                      <a:srcRect/>
                      <a:stretch>
                        <a:fillRect/>
                      </a:stretch>
                    </p:blipFill>
                    <p:spPr bwMode="auto">
                      <a:xfrm>
                        <a:off x="884237" y="2910682"/>
                        <a:ext cx="5089525" cy="1090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 name="Line 17"/>
          <p:cNvSpPr>
            <a:spLocks noChangeShapeType="1"/>
          </p:cNvSpPr>
          <p:nvPr/>
        </p:nvSpPr>
        <p:spPr bwMode="auto">
          <a:xfrm flipH="1">
            <a:off x="7861609" y="2981200"/>
            <a:ext cx="9525" cy="2911475"/>
          </a:xfrm>
          <a:prstGeom prst="line">
            <a:avLst/>
          </a:prstGeom>
          <a:noFill/>
          <a:ln w="38100">
            <a:solidFill>
              <a:schemeClr val="tx1"/>
            </a:solidFill>
            <a:round/>
            <a:headEnd/>
            <a:tailEnd/>
          </a:ln>
          <a:effectLst/>
        </p:spPr>
        <p:txBody>
          <a:bodyPr/>
          <a:lstStyle/>
          <a:p>
            <a:pPr fontAlgn="base">
              <a:spcBef>
                <a:spcPct val="0"/>
              </a:spcBef>
              <a:spcAft>
                <a:spcPct val="0"/>
              </a:spcAft>
            </a:pPr>
            <a:endParaRPr lang="en-US">
              <a:solidFill>
                <a:srgbClr val="000000"/>
              </a:solidFill>
              <a:ea typeface="ＭＳ Ｐゴシック"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1068693791"/>
              </p:ext>
            </p:extLst>
          </p:nvPr>
        </p:nvGraphicFramePr>
        <p:xfrm>
          <a:off x="7309158" y="5275136"/>
          <a:ext cx="114300" cy="215900"/>
        </p:xfrm>
        <a:graphic>
          <a:graphicData uri="http://schemas.openxmlformats.org/presentationml/2006/ole">
            <mc:AlternateContent xmlns:mc="http://schemas.openxmlformats.org/markup-compatibility/2006">
              <mc:Choice xmlns:v="urn:schemas-microsoft-com:vml" Requires="v">
                <p:oleObj spid="_x0000_s3113"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9158" y="5275136"/>
                        <a:ext cx="114300" cy="215900"/>
                      </a:xfrm>
                      <a:prstGeom prst="rect">
                        <a:avLst/>
                      </a:prstGeom>
                      <a:noFill/>
                      <a:extLst/>
                    </p:spPr>
                  </p:pic>
                </p:oleObj>
              </mc:Fallback>
            </mc:AlternateContent>
          </a:graphicData>
        </a:graphic>
      </p:graphicFrame>
      <p:sp>
        <p:nvSpPr>
          <p:cNvPr id="11" name="Line 4"/>
          <p:cNvSpPr>
            <a:spLocks noChangeShapeType="1"/>
          </p:cNvSpPr>
          <p:nvPr/>
        </p:nvSpPr>
        <p:spPr bwMode="auto">
          <a:xfrm>
            <a:off x="6940858" y="3154236"/>
            <a:ext cx="0" cy="274320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ea typeface="ＭＳ Ｐゴシック" charset="0"/>
            </a:endParaRPr>
          </a:p>
        </p:txBody>
      </p:sp>
      <p:sp>
        <p:nvSpPr>
          <p:cNvPr id="12" name="Line 5"/>
          <p:cNvSpPr>
            <a:spLocks noChangeShapeType="1"/>
          </p:cNvSpPr>
          <p:nvPr/>
        </p:nvSpPr>
        <p:spPr bwMode="auto">
          <a:xfrm flipH="1" flipV="1">
            <a:off x="6944034" y="5899024"/>
            <a:ext cx="3889375"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ea typeface="ＭＳ Ｐゴシック" charset="0"/>
            </a:endParaRPr>
          </a:p>
        </p:txBody>
      </p:sp>
      <p:sp>
        <p:nvSpPr>
          <p:cNvPr id="13" name="Text Box 6"/>
          <p:cNvSpPr txBox="1">
            <a:spLocks noChangeArrowheads="1"/>
          </p:cNvSpPr>
          <p:nvPr/>
        </p:nvSpPr>
        <p:spPr bwMode="auto">
          <a:xfrm>
            <a:off x="8439458" y="5943474"/>
            <a:ext cx="1735138" cy="36671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ea typeface="ＭＳ Ｐゴシック" charset="0"/>
              </a:rPr>
              <a:t>Parameter (</a:t>
            </a:r>
            <a:r>
              <a:rPr lang="en-US">
                <a:solidFill>
                  <a:srgbClr val="000000"/>
                </a:solidFill>
                <a:latin typeface="Symbol" pitchFamily="18" charset="2"/>
                <a:ea typeface="ＭＳ Ｐゴシック" charset="0"/>
              </a:rPr>
              <a:t>a</a:t>
            </a:r>
            <a:r>
              <a:rPr lang="en-US">
                <a:solidFill>
                  <a:srgbClr val="000000"/>
                </a:solidFill>
                <a:ea typeface="ＭＳ Ｐゴシック" charset="0"/>
              </a:rPr>
              <a:t>)</a:t>
            </a:r>
          </a:p>
        </p:txBody>
      </p:sp>
      <p:sp>
        <p:nvSpPr>
          <p:cNvPr id="14" name="Text Box 7"/>
          <p:cNvSpPr txBox="1">
            <a:spLocks noChangeArrowheads="1"/>
          </p:cNvSpPr>
          <p:nvPr/>
        </p:nvSpPr>
        <p:spPr bwMode="auto">
          <a:xfrm rot="16200000">
            <a:off x="5595452" y="4166268"/>
            <a:ext cx="2133600" cy="36671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ea typeface="ＭＳ Ｐゴシック" charset="0"/>
              </a:rPr>
              <a:t>Probability p(</a:t>
            </a:r>
            <a:r>
              <a:rPr lang="en-US">
                <a:solidFill>
                  <a:srgbClr val="000000"/>
                </a:solidFill>
                <a:latin typeface="Symbol" pitchFamily="18" charset="2"/>
                <a:ea typeface="ＭＳ Ｐゴシック" charset="0"/>
              </a:rPr>
              <a:t>a</a:t>
            </a:r>
            <a:r>
              <a:rPr lang="en-US">
                <a:solidFill>
                  <a:srgbClr val="000000"/>
                </a:solidFill>
                <a:ea typeface="ＭＳ Ｐゴシック" charset="0"/>
              </a:rPr>
              <a:t>)</a:t>
            </a:r>
          </a:p>
        </p:txBody>
      </p:sp>
      <p:sp>
        <p:nvSpPr>
          <p:cNvPr id="15" name="Text Box 8"/>
          <p:cNvSpPr txBox="1">
            <a:spLocks noChangeArrowheads="1"/>
          </p:cNvSpPr>
          <p:nvPr/>
        </p:nvSpPr>
        <p:spPr bwMode="auto">
          <a:xfrm>
            <a:off x="7572615" y="5523822"/>
            <a:ext cx="450850" cy="10985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6600" dirty="0">
                <a:solidFill>
                  <a:srgbClr val="000000"/>
                </a:solidFill>
                <a:ea typeface="ＭＳ Ｐゴシック" charset="0"/>
              </a:rPr>
              <a:t>*</a:t>
            </a:r>
          </a:p>
        </p:txBody>
      </p:sp>
      <p:sp>
        <p:nvSpPr>
          <p:cNvPr id="16" name="AutoShape 9"/>
          <p:cNvSpPr>
            <a:spLocks noChangeArrowheads="1"/>
          </p:cNvSpPr>
          <p:nvPr/>
        </p:nvSpPr>
        <p:spPr bwMode="auto">
          <a:xfrm>
            <a:off x="7100822" y="4866029"/>
            <a:ext cx="1400919" cy="331087"/>
          </a:xfrm>
          <a:prstGeom prst="wedgeRectCallout">
            <a:avLst>
              <a:gd name="adj1" fmla="val -3161"/>
              <a:gd name="adj2" fmla="val 225363"/>
            </a:avLst>
          </a:prstGeom>
          <a:solidFill>
            <a:srgbClr val="99CCFF"/>
          </a:solidFill>
          <a:ln w="9525">
            <a:solidFill>
              <a:schemeClr val="tx1"/>
            </a:solidFill>
            <a:miter lim="800000"/>
            <a:headEnd/>
            <a:tailEnd/>
          </a:ln>
          <a:effectLst/>
        </p:spPr>
        <p:txBody>
          <a:bodyPr/>
          <a:lstStyle/>
          <a:p>
            <a:pPr algn="ctr" eaLnBrk="0" fontAlgn="base" hangingPunct="0">
              <a:spcBef>
                <a:spcPct val="0"/>
              </a:spcBef>
              <a:spcAft>
                <a:spcPct val="0"/>
              </a:spcAft>
            </a:pPr>
            <a:r>
              <a:rPr lang="en-US" sz="1600">
                <a:solidFill>
                  <a:srgbClr val="000000"/>
                </a:solidFill>
                <a:ea typeface="ＭＳ Ｐゴシック" charset="0"/>
              </a:rPr>
              <a:t>True Value</a:t>
            </a:r>
          </a:p>
        </p:txBody>
      </p:sp>
      <p:sp>
        <p:nvSpPr>
          <p:cNvPr id="17" name="Line 10"/>
          <p:cNvSpPr>
            <a:spLocks noChangeShapeType="1"/>
          </p:cNvSpPr>
          <p:nvPr/>
        </p:nvSpPr>
        <p:spPr bwMode="auto">
          <a:xfrm flipH="1">
            <a:off x="9037947" y="2987550"/>
            <a:ext cx="9525" cy="2911475"/>
          </a:xfrm>
          <a:prstGeom prst="line">
            <a:avLst/>
          </a:prstGeom>
          <a:noFill/>
          <a:ln w="38100">
            <a:solidFill>
              <a:schemeClr val="tx1"/>
            </a:solidFill>
            <a:round/>
            <a:headEnd/>
            <a:tailEnd/>
          </a:ln>
          <a:effectLst/>
        </p:spPr>
        <p:txBody>
          <a:bodyPr/>
          <a:lstStyle/>
          <a:p>
            <a:pPr fontAlgn="base">
              <a:spcBef>
                <a:spcPct val="0"/>
              </a:spcBef>
              <a:spcAft>
                <a:spcPct val="0"/>
              </a:spcAft>
            </a:pPr>
            <a:endParaRPr lang="en-US">
              <a:solidFill>
                <a:srgbClr val="000000"/>
              </a:solidFill>
              <a:ea typeface="ＭＳ Ｐゴシック" charset="0"/>
            </a:endParaRPr>
          </a:p>
        </p:txBody>
      </p:sp>
      <p:sp>
        <p:nvSpPr>
          <p:cNvPr id="18" name="AutoShape 11"/>
          <p:cNvSpPr>
            <a:spLocks noChangeArrowheads="1"/>
          </p:cNvSpPr>
          <p:nvPr/>
        </p:nvSpPr>
        <p:spPr bwMode="auto">
          <a:xfrm>
            <a:off x="9458633" y="2738406"/>
            <a:ext cx="1374776" cy="785719"/>
          </a:xfrm>
          <a:prstGeom prst="wedgeRectCallout">
            <a:avLst>
              <a:gd name="adj1" fmla="val -74417"/>
              <a:gd name="adj2" fmla="val 186671"/>
            </a:avLst>
          </a:prstGeom>
          <a:solidFill>
            <a:srgbClr val="99CCFF"/>
          </a:solidFill>
          <a:ln w="9525">
            <a:solidFill>
              <a:schemeClr val="tx1"/>
            </a:solidFill>
            <a:miter lim="800000"/>
            <a:headEnd/>
            <a:tailEnd/>
          </a:ln>
          <a:effectLst/>
        </p:spPr>
        <p:txBody>
          <a:bodyPr anchor="ctr"/>
          <a:lstStyle/>
          <a:p>
            <a:pPr algn="ctr" eaLnBrk="0" fontAlgn="base" hangingPunct="0">
              <a:spcBef>
                <a:spcPct val="0"/>
              </a:spcBef>
              <a:spcAft>
                <a:spcPct val="0"/>
              </a:spcAft>
            </a:pPr>
            <a:r>
              <a:rPr lang="en-US" sz="1600" dirty="0" err="1">
                <a:solidFill>
                  <a:srgbClr val="000000"/>
                </a:solidFill>
                <a:ea typeface="ＭＳ Ｐゴシック" charset="0"/>
              </a:rPr>
              <a:t>Misspecified</a:t>
            </a:r>
            <a:r>
              <a:rPr lang="en-US" sz="1600" dirty="0">
                <a:solidFill>
                  <a:srgbClr val="000000"/>
                </a:solidFill>
                <a:ea typeface="ＭＳ Ｐゴシック" charset="0"/>
              </a:rPr>
              <a:t> Point estimate</a:t>
            </a:r>
          </a:p>
        </p:txBody>
      </p:sp>
      <p:sp>
        <p:nvSpPr>
          <p:cNvPr id="19" name="Line 12"/>
          <p:cNvSpPr>
            <a:spLocks noChangeShapeType="1"/>
          </p:cNvSpPr>
          <p:nvPr/>
        </p:nvSpPr>
        <p:spPr bwMode="auto">
          <a:xfrm>
            <a:off x="7890927" y="5643535"/>
            <a:ext cx="1169988" cy="0"/>
          </a:xfrm>
          <a:prstGeom prst="line">
            <a:avLst/>
          </a:prstGeom>
          <a:noFill/>
          <a:ln w="25400">
            <a:solidFill>
              <a:schemeClr val="tx1"/>
            </a:solidFill>
            <a:round/>
            <a:headEnd type="triangle" w="lg" len="lg"/>
            <a:tailEnd type="triangle" w="lg" len="lg"/>
          </a:ln>
          <a:effectLst/>
        </p:spPr>
        <p:txBody>
          <a:bodyPr/>
          <a:lstStyle/>
          <a:p>
            <a:pPr fontAlgn="base">
              <a:spcBef>
                <a:spcPct val="0"/>
              </a:spcBef>
              <a:spcAft>
                <a:spcPct val="0"/>
              </a:spcAft>
            </a:pPr>
            <a:endParaRPr lang="en-US">
              <a:solidFill>
                <a:srgbClr val="000000"/>
              </a:solidFill>
              <a:ea typeface="ＭＳ Ｐゴシック" charset="0"/>
            </a:endParaRPr>
          </a:p>
        </p:txBody>
      </p:sp>
      <p:sp>
        <p:nvSpPr>
          <p:cNvPr id="20" name="Freeform 13"/>
          <p:cNvSpPr>
            <a:spLocks/>
          </p:cNvSpPr>
          <p:nvPr/>
        </p:nvSpPr>
        <p:spPr bwMode="auto">
          <a:xfrm>
            <a:off x="7020233" y="3495549"/>
            <a:ext cx="2027238" cy="2392362"/>
          </a:xfrm>
          <a:custGeom>
            <a:avLst/>
            <a:gdLst/>
            <a:ahLst/>
            <a:cxnLst>
              <a:cxn ang="0">
                <a:pos x="0" y="1507"/>
              </a:cxn>
              <a:cxn ang="0">
                <a:pos x="574" y="1225"/>
              </a:cxn>
              <a:cxn ang="0">
                <a:pos x="942" y="823"/>
              </a:cxn>
              <a:cxn ang="0">
                <a:pos x="1177" y="133"/>
              </a:cxn>
              <a:cxn ang="0">
                <a:pos x="1277" y="26"/>
              </a:cxn>
            </a:cxnLst>
            <a:rect l="0" t="0" r="r" b="b"/>
            <a:pathLst>
              <a:path w="1277" h="1507">
                <a:moveTo>
                  <a:pt x="0" y="1507"/>
                </a:moveTo>
                <a:cubicBezTo>
                  <a:pt x="96" y="1460"/>
                  <a:pt x="417" y="1339"/>
                  <a:pt x="574" y="1225"/>
                </a:cubicBezTo>
                <a:cubicBezTo>
                  <a:pt x="731" y="1111"/>
                  <a:pt x="842" y="1005"/>
                  <a:pt x="942" y="823"/>
                </a:cubicBezTo>
                <a:cubicBezTo>
                  <a:pt x="1042" y="641"/>
                  <a:pt x="1121" y="266"/>
                  <a:pt x="1177" y="133"/>
                </a:cubicBezTo>
                <a:cubicBezTo>
                  <a:pt x="1233" y="0"/>
                  <a:pt x="1256" y="48"/>
                  <a:pt x="1277" y="26"/>
                </a:cubicBezTo>
              </a:path>
            </a:pathLst>
          </a:custGeom>
          <a:noFill/>
          <a:ln w="25400">
            <a:solidFill>
              <a:schemeClr val="tx1"/>
            </a:solidFill>
            <a:round/>
            <a:headEnd/>
            <a:tailEnd/>
          </a:ln>
          <a:effectLst/>
        </p:spPr>
        <p:txBody>
          <a:bodyPr/>
          <a:lstStyle/>
          <a:p>
            <a:pPr fontAlgn="base">
              <a:spcBef>
                <a:spcPct val="0"/>
              </a:spcBef>
              <a:spcAft>
                <a:spcPct val="0"/>
              </a:spcAft>
            </a:pPr>
            <a:endParaRPr lang="en-US">
              <a:solidFill>
                <a:srgbClr val="000000"/>
              </a:solidFill>
              <a:ea typeface="ＭＳ Ｐゴシック" charset="0"/>
            </a:endParaRPr>
          </a:p>
        </p:txBody>
      </p:sp>
      <p:sp>
        <p:nvSpPr>
          <p:cNvPr id="21" name="Freeform 14"/>
          <p:cNvSpPr>
            <a:spLocks/>
          </p:cNvSpPr>
          <p:nvPr/>
        </p:nvSpPr>
        <p:spPr bwMode="auto">
          <a:xfrm flipH="1">
            <a:off x="9047472" y="3497137"/>
            <a:ext cx="2027237" cy="2392363"/>
          </a:xfrm>
          <a:custGeom>
            <a:avLst/>
            <a:gdLst/>
            <a:ahLst/>
            <a:cxnLst>
              <a:cxn ang="0">
                <a:pos x="0" y="1507"/>
              </a:cxn>
              <a:cxn ang="0">
                <a:pos x="574" y="1225"/>
              </a:cxn>
              <a:cxn ang="0">
                <a:pos x="942" y="823"/>
              </a:cxn>
              <a:cxn ang="0">
                <a:pos x="1177" y="133"/>
              </a:cxn>
              <a:cxn ang="0">
                <a:pos x="1277" y="26"/>
              </a:cxn>
            </a:cxnLst>
            <a:rect l="0" t="0" r="r" b="b"/>
            <a:pathLst>
              <a:path w="1277" h="1507">
                <a:moveTo>
                  <a:pt x="0" y="1507"/>
                </a:moveTo>
                <a:cubicBezTo>
                  <a:pt x="96" y="1460"/>
                  <a:pt x="417" y="1339"/>
                  <a:pt x="574" y="1225"/>
                </a:cubicBezTo>
                <a:cubicBezTo>
                  <a:pt x="731" y="1111"/>
                  <a:pt x="842" y="1005"/>
                  <a:pt x="942" y="823"/>
                </a:cubicBezTo>
                <a:cubicBezTo>
                  <a:pt x="1042" y="641"/>
                  <a:pt x="1121" y="266"/>
                  <a:pt x="1177" y="133"/>
                </a:cubicBezTo>
                <a:cubicBezTo>
                  <a:pt x="1233" y="0"/>
                  <a:pt x="1256" y="48"/>
                  <a:pt x="1277" y="26"/>
                </a:cubicBezTo>
              </a:path>
            </a:pathLst>
          </a:custGeom>
          <a:noFill/>
          <a:ln w="25400">
            <a:solidFill>
              <a:schemeClr val="tx1"/>
            </a:solidFill>
            <a:round/>
            <a:headEnd/>
            <a:tailEnd/>
          </a:ln>
          <a:effectLst/>
        </p:spPr>
        <p:txBody>
          <a:bodyPr/>
          <a:lstStyle/>
          <a:p>
            <a:pPr fontAlgn="base">
              <a:spcBef>
                <a:spcPct val="0"/>
              </a:spcBef>
              <a:spcAft>
                <a:spcPct val="0"/>
              </a:spcAft>
            </a:pPr>
            <a:endParaRPr lang="en-US">
              <a:solidFill>
                <a:srgbClr val="000000"/>
              </a:solidFill>
              <a:ea typeface="ＭＳ Ｐゴシック" charset="0"/>
            </a:endParaRPr>
          </a:p>
        </p:txBody>
      </p:sp>
      <p:sp>
        <p:nvSpPr>
          <p:cNvPr id="22" name="AutoShape 15"/>
          <p:cNvSpPr>
            <a:spLocks noChangeArrowheads="1"/>
          </p:cNvSpPr>
          <p:nvPr/>
        </p:nvSpPr>
        <p:spPr bwMode="auto">
          <a:xfrm>
            <a:off x="6983100" y="2569068"/>
            <a:ext cx="1850764" cy="735365"/>
          </a:xfrm>
          <a:prstGeom prst="wedgeRectCallout">
            <a:avLst>
              <a:gd name="adj1" fmla="val 41350"/>
              <a:gd name="adj2" fmla="val 175502"/>
            </a:avLst>
          </a:prstGeom>
          <a:solidFill>
            <a:srgbClr val="99CCFF"/>
          </a:solidFill>
          <a:ln w="9525">
            <a:solidFill>
              <a:schemeClr val="tx1"/>
            </a:solidFill>
            <a:miter lim="800000"/>
            <a:headEnd/>
            <a:tailEnd/>
          </a:ln>
          <a:effectLst/>
        </p:spPr>
        <p:txBody>
          <a:bodyPr/>
          <a:lstStyle/>
          <a:p>
            <a:pPr algn="ctr" eaLnBrk="0" fontAlgn="base" hangingPunct="0">
              <a:spcBef>
                <a:spcPct val="0"/>
              </a:spcBef>
              <a:spcAft>
                <a:spcPct val="0"/>
              </a:spcAft>
            </a:pPr>
            <a:r>
              <a:rPr lang="en-US" sz="1400" dirty="0" err="1">
                <a:solidFill>
                  <a:srgbClr val="000000"/>
                </a:solidFill>
                <a:ea typeface="ＭＳ Ｐゴシック" charset="0"/>
              </a:rPr>
              <a:t>Misspecified</a:t>
            </a:r>
            <a:r>
              <a:rPr lang="en-US" sz="1400" dirty="0">
                <a:solidFill>
                  <a:srgbClr val="000000"/>
                </a:solidFill>
                <a:ea typeface="ＭＳ Ｐゴシック" charset="0"/>
              </a:rPr>
              <a:t> parameter with uncertainty</a:t>
            </a:r>
          </a:p>
        </p:txBody>
      </p:sp>
      <p:sp>
        <p:nvSpPr>
          <p:cNvPr id="23" name="Rectangle 22"/>
          <p:cNvSpPr/>
          <p:nvPr/>
        </p:nvSpPr>
        <p:spPr>
          <a:xfrm>
            <a:off x="6662253" y="6301432"/>
            <a:ext cx="3409400" cy="369332"/>
          </a:xfrm>
          <a:prstGeom prst="rect">
            <a:avLst/>
          </a:prstGeom>
        </p:spPr>
        <p:txBody>
          <a:bodyPr wrap="square">
            <a:spAutoFit/>
          </a:bodyPr>
          <a:lstStyle/>
          <a:p>
            <a:pPr fontAlgn="base">
              <a:spcBef>
                <a:spcPct val="0"/>
              </a:spcBef>
              <a:spcAft>
                <a:spcPct val="0"/>
              </a:spcAft>
            </a:pPr>
            <a:r>
              <a:rPr lang="en-US" dirty="0" err="1" smtClean="0">
                <a:solidFill>
                  <a:srgbClr val="000000"/>
                </a:solidFill>
                <a:latin typeface="Times New Roman" pitchFamily="18" charset="0"/>
                <a:ea typeface="ＭＳ Ｐゴシック" charset="0"/>
              </a:rPr>
              <a:t>Dodds</a:t>
            </a:r>
            <a:r>
              <a:rPr lang="en-US" dirty="0" smtClean="0">
                <a:solidFill>
                  <a:srgbClr val="000000"/>
                </a:solidFill>
                <a:latin typeface="Times New Roman" pitchFamily="18" charset="0"/>
                <a:ea typeface="ＭＳ Ｐゴシック" charset="0"/>
              </a:rPr>
              <a:t> </a:t>
            </a:r>
            <a:r>
              <a:rPr lang="en-US" i="1" dirty="0" smtClean="0">
                <a:solidFill>
                  <a:srgbClr val="000000"/>
                </a:solidFill>
                <a:latin typeface="Times New Roman" pitchFamily="18" charset="0"/>
                <a:ea typeface="ＭＳ Ｐゴシック" charset="0"/>
              </a:rPr>
              <a:t>et al.</a:t>
            </a:r>
            <a:r>
              <a:rPr lang="en-US" dirty="0">
                <a:solidFill>
                  <a:srgbClr val="000000"/>
                </a:solidFill>
                <a:latin typeface="Times New Roman" pitchFamily="18" charset="0"/>
                <a:ea typeface="ＭＳ Ｐゴシック" charset="0"/>
              </a:rPr>
              <a:t>,</a:t>
            </a:r>
            <a:r>
              <a:rPr lang="en-US" dirty="0" smtClean="0">
                <a:solidFill>
                  <a:srgbClr val="000000"/>
                </a:solidFill>
                <a:latin typeface="Times New Roman" pitchFamily="18" charset="0"/>
                <a:ea typeface="ＭＳ Ｐゴシック" charset="0"/>
              </a:rPr>
              <a:t> JPP, </a:t>
            </a:r>
            <a:r>
              <a:rPr lang="en-US" dirty="0">
                <a:solidFill>
                  <a:srgbClr val="000000"/>
                </a:solidFill>
                <a:latin typeface="Times New Roman" pitchFamily="18" charset="0"/>
                <a:ea typeface="ＭＳ Ｐゴシック" charset="0"/>
              </a:rPr>
              <a:t>2005.</a:t>
            </a:r>
          </a:p>
        </p:txBody>
      </p:sp>
    </p:spTree>
    <p:extLst>
      <p:ext uri="{BB962C8B-B14F-4D97-AF65-F5344CB8AC3E}">
        <p14:creationId xmlns:p14="http://schemas.microsoft.com/office/powerpoint/2010/main" val="20299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7" grpId="0" animBg="1"/>
      <p:bldP spid="18" grpId="0" animBg="1" autoUpdateAnimBg="0"/>
      <p:bldP spid="19" grpId="0" animBg="1"/>
      <p:bldP spid="20" grpId="0" animBg="1"/>
      <p:bldP spid="21" grpId="0" animBg="1"/>
      <p:bldP spid="2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a:t>
            </a:r>
            <a:endParaRPr lang="en-US" dirty="0"/>
          </a:p>
        </p:txBody>
      </p:sp>
      <p:sp>
        <p:nvSpPr>
          <p:cNvPr id="3" name="Content Placeholder 2"/>
          <p:cNvSpPr>
            <a:spLocks noGrp="1"/>
          </p:cNvSpPr>
          <p:nvPr>
            <p:ph idx="1"/>
          </p:nvPr>
        </p:nvSpPr>
        <p:spPr/>
        <p:txBody>
          <a:bodyPr>
            <a:normAutofit fontScale="85000" lnSpcReduction="10000"/>
          </a:bodyPr>
          <a:lstStyle/>
          <a:p>
            <a:r>
              <a:rPr lang="en-US" sz="2400" dirty="0" smtClean="0"/>
              <a:t>Model-based BE methods have been shown to be similar in robustness compared to traditional NCA based BE methods in situations where traditional NCA based BE methods are expected to perform well (rich data, linear PK).</a:t>
            </a:r>
          </a:p>
          <a:p>
            <a:r>
              <a:rPr lang="en-US" sz="2400" b="1" i="1" u="sng" dirty="0" smtClean="0"/>
              <a:t>Potential advantages</a:t>
            </a:r>
            <a:r>
              <a:rPr lang="en-US" sz="2400" dirty="0" smtClean="0"/>
              <a:t> of NLME BE approaches. </a:t>
            </a:r>
          </a:p>
          <a:p>
            <a:pPr lvl="1"/>
            <a:r>
              <a:rPr lang="en-US" sz="1800" dirty="0" smtClean="0"/>
              <a:t>power increase should allow for smaller sample sizes in BE studies. </a:t>
            </a:r>
          </a:p>
          <a:p>
            <a:pPr lvl="1"/>
            <a:r>
              <a:rPr lang="en-US" sz="1800" dirty="0" smtClean="0"/>
              <a:t>Can naturally handle inherent problems with NCA calculations: unequal weighting of observations, missing data, data below the limit of quantification and interpolation from the last observation to ∞ </a:t>
            </a:r>
          </a:p>
          <a:p>
            <a:pPr lvl="1"/>
            <a:r>
              <a:rPr lang="en-US" sz="1800" dirty="0" smtClean="0"/>
              <a:t>Sparse data handling (however, design of studies is crucial and optimal design can help) </a:t>
            </a:r>
          </a:p>
          <a:p>
            <a:r>
              <a:rPr lang="en-US" sz="2400" b="1" i="1" u="sng" dirty="0" smtClean="0"/>
              <a:t>Challenges:</a:t>
            </a:r>
            <a:r>
              <a:rPr lang="en-US" sz="2400" dirty="0" smtClean="0"/>
              <a:t> Previous studies have shown that model-based approaches </a:t>
            </a:r>
            <a:r>
              <a:rPr lang="en-US" sz="2400" b="1" i="1" u="sng" dirty="0" smtClean="0"/>
              <a:t>may</a:t>
            </a:r>
            <a:r>
              <a:rPr lang="en-US" sz="2400" dirty="0" smtClean="0"/>
              <a:t> suffer from type-I error issues.  </a:t>
            </a:r>
          </a:p>
          <a:p>
            <a:pPr lvl="1"/>
            <a:r>
              <a:rPr lang="en-US" sz="1800" dirty="0"/>
              <a:t>Model averaging methods may help.</a:t>
            </a:r>
          </a:p>
          <a:p>
            <a:pPr lvl="1"/>
            <a:r>
              <a:rPr lang="en-US" sz="1800" dirty="0" smtClean="0"/>
              <a:t>Correctly specifying parameter uncertainty distributions may help.</a:t>
            </a:r>
          </a:p>
          <a:p>
            <a:r>
              <a:rPr lang="en-US" sz="2400" dirty="0" smtClean="0"/>
              <a:t>Model-based approaches appear to be a viable alternative to traditional NCA based BE methods when the traditional approaches are unrealistic. </a:t>
            </a:r>
          </a:p>
          <a:p>
            <a:r>
              <a:rPr lang="en-US" sz="2400" dirty="0" smtClean="0"/>
              <a:t>Ongoing </a:t>
            </a:r>
            <a:r>
              <a:rPr lang="en-US" sz="2400" dirty="0"/>
              <a:t>research will help to clarify which strategies should be used in </a:t>
            </a:r>
            <a:r>
              <a:rPr lang="en-US" sz="2400" dirty="0" smtClean="0"/>
              <a:t>model based BE </a:t>
            </a:r>
            <a:r>
              <a:rPr lang="en-US" sz="2400" dirty="0"/>
              <a:t>studies.  </a:t>
            </a:r>
          </a:p>
        </p:txBody>
      </p:sp>
      <p:sp>
        <p:nvSpPr>
          <p:cNvPr id="4" name="Slide Number Placeholder 3"/>
          <p:cNvSpPr>
            <a:spLocks noGrp="1"/>
          </p:cNvSpPr>
          <p:nvPr>
            <p:ph type="sldNum" sz="quarter" idx="12"/>
          </p:nvPr>
        </p:nvSpPr>
        <p:spPr/>
        <p:txBody>
          <a:bodyPr/>
          <a:lstStyle/>
          <a:p>
            <a:fld id="{EA68A19B-A075-F146-82F8-2F3F363ADCD1}" type="slidenum">
              <a:rPr lang="en-US" smtClean="0"/>
              <a:pPr/>
              <a:t>22</a:t>
            </a:fld>
            <a:endParaRPr lang="en-US"/>
          </a:p>
        </p:txBody>
      </p:sp>
    </p:spTree>
    <p:extLst>
      <p:ext uri="{BB962C8B-B14F-4D97-AF65-F5344CB8AC3E}">
        <p14:creationId xmlns:p14="http://schemas.microsoft.com/office/powerpoint/2010/main" val="203893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Software</a:t>
            </a:r>
            <a:endParaRPr lang="en-US" dirty="0"/>
          </a:p>
        </p:txBody>
      </p:sp>
      <p:pic>
        <p:nvPicPr>
          <p:cNvPr id="2" name="Content Placeholder 1"/>
          <p:cNvPicPr>
            <a:picLocks noGrp="1" noChangeAspect="1"/>
          </p:cNvPicPr>
          <p:nvPr>
            <p:ph idx="4294967295"/>
          </p:nvPr>
        </p:nvPicPr>
        <p:blipFill>
          <a:blip r:embed="rId2"/>
          <a:srcRect t="173" b="173"/>
          <a:stretch>
            <a:fillRect/>
          </a:stretch>
        </p:blipFill>
        <p:spPr>
          <a:xfrm>
            <a:off x="1616766" y="4322125"/>
            <a:ext cx="3073400" cy="1757362"/>
          </a:xfrm>
        </p:spPr>
      </p:pic>
      <p:sp>
        <p:nvSpPr>
          <p:cNvPr id="3" name="TextBox 2"/>
          <p:cNvSpPr txBox="1"/>
          <p:nvPr/>
        </p:nvSpPr>
        <p:spPr>
          <a:xfrm>
            <a:off x="2370392" y="4079662"/>
            <a:ext cx="1800200" cy="646331"/>
          </a:xfrm>
          <a:prstGeom prst="rect">
            <a:avLst/>
          </a:prstGeom>
          <a:noFill/>
        </p:spPr>
        <p:txBody>
          <a:bodyPr wrap="square" rtlCol="0">
            <a:spAutoFit/>
          </a:bodyPr>
          <a:lstStyle/>
          <a:p>
            <a:pPr defTabSz="457200"/>
            <a:r>
              <a:rPr lang="en-US" sz="3600" b="1" dirty="0" err="1">
                <a:solidFill>
                  <a:srgbClr val="000000"/>
                </a:solidFill>
                <a:latin typeface="Arial"/>
              </a:rPr>
              <a:t>PopED</a:t>
            </a:r>
            <a:endParaRPr lang="en-US" sz="3600" b="1" dirty="0">
              <a:solidFill>
                <a:srgbClr val="000000"/>
              </a:solidFill>
              <a:latin typeface="Arial"/>
            </a:endParaRPr>
          </a:p>
        </p:txBody>
      </p:sp>
      <p:sp>
        <p:nvSpPr>
          <p:cNvPr id="6" name="TextBox 5"/>
          <p:cNvSpPr txBox="1"/>
          <p:nvPr/>
        </p:nvSpPr>
        <p:spPr>
          <a:xfrm>
            <a:off x="2114975" y="6079487"/>
            <a:ext cx="1879041" cy="461665"/>
          </a:xfrm>
          <a:prstGeom prst="rect">
            <a:avLst/>
          </a:prstGeom>
          <a:noFill/>
        </p:spPr>
        <p:txBody>
          <a:bodyPr wrap="none" rtlCol="0">
            <a:spAutoFit/>
          </a:bodyPr>
          <a:lstStyle/>
          <a:p>
            <a:pPr defTabSz="457200"/>
            <a:r>
              <a:rPr lang="en-US" sz="2400" smtClean="0">
                <a:solidFill>
                  <a:srgbClr val="000000"/>
                </a:solidFill>
                <a:latin typeface="Arial"/>
                <a:hlinkClick r:id="rId3"/>
              </a:rPr>
              <a:t>poped.sf.net</a:t>
            </a:r>
            <a:endParaRPr lang="en-US" sz="2400" dirty="0">
              <a:solidFill>
                <a:srgbClr val="000000"/>
              </a:solidFill>
              <a:latin typeface="Arial"/>
            </a:endParaRPr>
          </a:p>
        </p:txBody>
      </p:sp>
      <p:sp>
        <p:nvSpPr>
          <p:cNvPr id="9" name="TextBox 8"/>
          <p:cNvSpPr txBox="1"/>
          <p:nvPr/>
        </p:nvSpPr>
        <p:spPr>
          <a:xfrm>
            <a:off x="4690166" y="4382057"/>
            <a:ext cx="4777182" cy="2031325"/>
          </a:xfrm>
          <a:prstGeom prst="rect">
            <a:avLst/>
          </a:prstGeom>
          <a:noFill/>
        </p:spPr>
        <p:txBody>
          <a:bodyPr wrap="square" rtlCol="0">
            <a:spAutoFit/>
          </a:bodyPr>
          <a:lstStyle/>
          <a:p>
            <a:pPr marL="285750" indent="-285750" defTabSz="457200">
              <a:buFont typeface="Arial"/>
              <a:buChar char="•"/>
            </a:pPr>
            <a:r>
              <a:rPr lang="en-US" dirty="0">
                <a:solidFill>
                  <a:srgbClr val="000000"/>
                </a:solidFill>
                <a:latin typeface="Arial"/>
              </a:rPr>
              <a:t>Optimal experimental design software</a:t>
            </a:r>
          </a:p>
          <a:p>
            <a:pPr marL="285750" indent="-285750" defTabSz="457200">
              <a:buFont typeface="Arial"/>
              <a:buChar char="•"/>
            </a:pPr>
            <a:r>
              <a:rPr lang="en-US" dirty="0">
                <a:solidFill>
                  <a:srgbClr val="000000"/>
                </a:solidFill>
                <a:latin typeface="Arial"/>
              </a:rPr>
              <a:t>Flexible description of models</a:t>
            </a:r>
          </a:p>
          <a:p>
            <a:pPr marL="285750" indent="-285750" defTabSz="457200">
              <a:buFont typeface="Arial"/>
              <a:buChar char="•"/>
            </a:pPr>
            <a:r>
              <a:rPr lang="en-US" dirty="0">
                <a:solidFill>
                  <a:srgbClr val="000000"/>
                </a:solidFill>
                <a:latin typeface="Arial"/>
              </a:rPr>
              <a:t>Flexible description of design space </a:t>
            </a:r>
          </a:p>
          <a:p>
            <a:pPr marL="285750" indent="-285750" defTabSz="457200">
              <a:buFont typeface="Arial"/>
              <a:buChar char="•"/>
            </a:pPr>
            <a:r>
              <a:rPr lang="en-US" dirty="0">
                <a:solidFill>
                  <a:srgbClr val="000000"/>
                </a:solidFill>
                <a:latin typeface="Arial"/>
              </a:rPr>
              <a:t>Flexible design optimization</a:t>
            </a:r>
          </a:p>
          <a:p>
            <a:pPr marL="285750" indent="-285750" defTabSz="457200">
              <a:buFont typeface="Arial"/>
              <a:buChar char="•"/>
            </a:pPr>
            <a:r>
              <a:rPr lang="en-US" dirty="0">
                <a:solidFill>
                  <a:srgbClr val="000000"/>
                </a:solidFill>
                <a:latin typeface="Arial"/>
              </a:rPr>
              <a:t>Robust design </a:t>
            </a:r>
            <a:r>
              <a:rPr lang="en-US" dirty="0" smtClean="0">
                <a:solidFill>
                  <a:srgbClr val="000000"/>
                </a:solidFill>
                <a:latin typeface="Arial"/>
              </a:rPr>
              <a:t>criteria</a:t>
            </a:r>
            <a:endParaRPr lang="en-US" dirty="0">
              <a:solidFill>
                <a:srgbClr val="000000"/>
              </a:solidFill>
              <a:latin typeface="Arial"/>
            </a:endParaRPr>
          </a:p>
          <a:p>
            <a:pPr marL="285750" indent="-285750" defTabSz="457200">
              <a:buFont typeface="Arial"/>
              <a:buChar char="•"/>
            </a:pPr>
            <a:r>
              <a:rPr lang="en-US" dirty="0">
                <a:solidFill>
                  <a:srgbClr val="000000"/>
                </a:solidFill>
                <a:latin typeface="Arial"/>
              </a:rPr>
              <a:t>Written in R (Package available via CRAN) </a:t>
            </a:r>
          </a:p>
        </p:txBody>
      </p:sp>
      <p:sp>
        <p:nvSpPr>
          <p:cNvPr id="7" name="Rectangle 6"/>
          <p:cNvSpPr/>
          <p:nvPr/>
        </p:nvSpPr>
        <p:spPr>
          <a:xfrm>
            <a:off x="615407" y="3365411"/>
            <a:ext cx="5970298" cy="646331"/>
          </a:xfrm>
          <a:prstGeom prst="rect">
            <a:avLst/>
          </a:prstGeom>
          <a:ln>
            <a:solidFill>
              <a:schemeClr val="tx1"/>
            </a:solidFill>
          </a:ln>
        </p:spPr>
        <p:txBody>
          <a:bodyPr wrap="square" anchor="ctr">
            <a:noAutofit/>
          </a:bodyPr>
          <a:lstStyle/>
          <a:p>
            <a:pPr algn="l"/>
            <a:r>
              <a:rPr lang="en-US" altLang="en-US" sz="2400" dirty="0" err="1">
                <a:latin typeface="Gill Sans Light" charset="0"/>
                <a:ea typeface="MS PGothic" pitchFamily="34" charset="-128"/>
                <a:sym typeface="Gill Sans Light" charset="0"/>
              </a:rPr>
              <a:t>modelAVERAGE</a:t>
            </a:r>
            <a:r>
              <a:rPr lang="en-US" altLang="en-US" sz="2400" dirty="0">
                <a:latin typeface="Gill Sans Light" charset="0"/>
                <a:ea typeface="MS PGothic" pitchFamily="34" charset="-128"/>
                <a:sym typeface="Gill Sans Light" charset="0"/>
              </a:rPr>
              <a:t> available on </a:t>
            </a:r>
            <a:r>
              <a:rPr lang="en-US" altLang="en-US" sz="2400" u="sng" dirty="0">
                <a:latin typeface="Gill Sans Light" charset="0"/>
                <a:ea typeface="MS PGothic" pitchFamily="34" charset="-128"/>
                <a:sym typeface="Gill Sans Light" charset="0"/>
                <a:hlinkClick r:id="rId4"/>
              </a:rPr>
              <a:t>www.bluetree.me</a:t>
            </a:r>
            <a:endParaRPr lang="en-US" sz="2400" dirty="0"/>
          </a:p>
        </p:txBody>
      </p:sp>
      <p:sp>
        <p:nvSpPr>
          <p:cNvPr id="5" name="Rectangle 4"/>
          <p:cNvSpPr/>
          <p:nvPr/>
        </p:nvSpPr>
        <p:spPr>
          <a:xfrm>
            <a:off x="6864307" y="3365411"/>
            <a:ext cx="4188326" cy="646331"/>
          </a:xfrm>
          <a:prstGeom prst="rect">
            <a:avLst/>
          </a:prstGeom>
          <a:ln>
            <a:solidFill>
              <a:schemeClr val="tx1"/>
            </a:solidFill>
          </a:ln>
        </p:spPr>
        <p:txBody>
          <a:bodyPr wrap="none">
            <a:spAutoFit/>
          </a:bodyPr>
          <a:lstStyle/>
          <a:p>
            <a:r>
              <a:rPr lang="en-US" dirty="0" err="1"/>
              <a:t>ncappc</a:t>
            </a:r>
            <a:r>
              <a:rPr lang="en-US" dirty="0"/>
              <a:t> </a:t>
            </a:r>
            <a:endParaRPr lang="en-US" dirty="0" smtClean="0">
              <a:hlinkClick r:id="rId5"/>
            </a:endParaRPr>
          </a:p>
          <a:p>
            <a:r>
              <a:rPr lang="en-US" dirty="0" smtClean="0">
                <a:hlinkClick r:id="rId5"/>
              </a:rPr>
              <a:t>https</a:t>
            </a:r>
            <a:r>
              <a:rPr lang="en-US" dirty="0">
                <a:hlinkClick r:id="rId5"/>
              </a:rPr>
              <a:t>://cran.r-project.org/package=ncappc</a:t>
            </a:r>
            <a:endParaRPr lang="en-US" dirty="0"/>
          </a:p>
        </p:txBody>
      </p:sp>
      <p:sp>
        <p:nvSpPr>
          <p:cNvPr id="8" name="Rectangle 7"/>
          <p:cNvSpPr/>
          <p:nvPr/>
        </p:nvSpPr>
        <p:spPr>
          <a:xfrm>
            <a:off x="4945685" y="2280808"/>
            <a:ext cx="2322367" cy="646331"/>
          </a:xfrm>
          <a:prstGeom prst="rect">
            <a:avLst/>
          </a:prstGeom>
        </p:spPr>
        <p:txBody>
          <a:bodyPr wrap="none">
            <a:spAutoFit/>
          </a:bodyPr>
          <a:lstStyle/>
          <a:p>
            <a:pPr marL="285750" indent="-285750">
              <a:buFont typeface="Arial" charset="0"/>
              <a:buChar char="•"/>
            </a:pPr>
            <a:r>
              <a:rPr lang="en-US" dirty="0" err="1" smtClean="0"/>
              <a:t>ncappc</a:t>
            </a:r>
            <a:r>
              <a:rPr lang="en-US" dirty="0" smtClean="0"/>
              <a:t> simulations </a:t>
            </a:r>
          </a:p>
          <a:p>
            <a:pPr marL="285750" indent="-285750">
              <a:buFont typeface="Arial" charset="0"/>
              <a:buChar char="•"/>
            </a:pPr>
            <a:r>
              <a:rPr lang="en-US" dirty="0"/>
              <a:t>S</a:t>
            </a:r>
            <a:r>
              <a:rPr lang="en-US" dirty="0" smtClean="0"/>
              <a:t>IR</a:t>
            </a:r>
            <a:endParaRPr lang="en-US" dirty="0"/>
          </a:p>
        </p:txBody>
      </p:sp>
      <p:pic>
        <p:nvPicPr>
          <p:cNvPr id="10" name="Picture 9"/>
          <p:cNvPicPr>
            <a:picLocks noChangeAspect="1"/>
          </p:cNvPicPr>
          <p:nvPr/>
        </p:nvPicPr>
        <p:blipFill>
          <a:blip r:embed="rId6"/>
          <a:stretch>
            <a:fillRect/>
          </a:stretch>
        </p:blipFill>
        <p:spPr>
          <a:xfrm>
            <a:off x="1591374" y="1592299"/>
            <a:ext cx="3195080" cy="1308686"/>
          </a:xfrm>
          <a:prstGeom prst="rect">
            <a:avLst/>
          </a:prstGeom>
        </p:spPr>
      </p:pic>
      <p:sp>
        <p:nvSpPr>
          <p:cNvPr id="13" name="Rectangle 12"/>
          <p:cNvSpPr/>
          <p:nvPr/>
        </p:nvSpPr>
        <p:spPr>
          <a:xfrm>
            <a:off x="4786454" y="1900262"/>
            <a:ext cx="4278031" cy="369332"/>
          </a:xfrm>
          <a:prstGeom prst="rect">
            <a:avLst/>
          </a:prstGeom>
        </p:spPr>
        <p:txBody>
          <a:bodyPr wrap="none">
            <a:spAutoFit/>
          </a:bodyPr>
          <a:lstStyle/>
          <a:p>
            <a:r>
              <a:rPr lang="en-US" dirty="0">
                <a:hlinkClick r:id="rId7"/>
              </a:rPr>
              <a:t>https://uupharmacometrics.github.io/PsN</a:t>
            </a:r>
            <a:r>
              <a:rPr lang="en-US" dirty="0" smtClean="0">
                <a:hlinkClick r:id="rId7"/>
              </a:rPr>
              <a:t>/</a:t>
            </a:r>
            <a:endParaRPr lang="en-US" dirty="0"/>
          </a:p>
        </p:txBody>
      </p:sp>
      <p:sp>
        <p:nvSpPr>
          <p:cNvPr id="15" name="Rectangle 14"/>
          <p:cNvSpPr/>
          <p:nvPr/>
        </p:nvSpPr>
        <p:spPr>
          <a:xfrm>
            <a:off x="1297755" y="1353760"/>
            <a:ext cx="8343063" cy="1789044"/>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97755" y="4164334"/>
            <a:ext cx="8290332" cy="2376817"/>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316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EA68A19B-A075-F146-82F8-2F3F363ADCD1}" type="slidenum">
              <a:rPr lang="en-US" smtClean="0"/>
              <a:t>24</a:t>
            </a:fld>
            <a:endParaRPr lang="en-US"/>
          </a:p>
        </p:txBody>
      </p:sp>
    </p:spTree>
    <p:extLst>
      <p:ext uri="{BB962C8B-B14F-4D97-AF65-F5344CB8AC3E}">
        <p14:creationId xmlns:p14="http://schemas.microsoft.com/office/powerpoint/2010/main" val="664846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 reduction from model averaging</a:t>
            </a:r>
            <a:endParaRPr lang="en-US" dirty="0"/>
          </a:p>
        </p:txBody>
      </p:sp>
      <p:sp>
        <p:nvSpPr>
          <p:cNvPr id="3" name="Slide Number Placeholder 2"/>
          <p:cNvSpPr>
            <a:spLocks noGrp="1"/>
          </p:cNvSpPr>
          <p:nvPr>
            <p:ph type="sldNum" sz="quarter" idx="12"/>
          </p:nvPr>
        </p:nvSpPr>
        <p:spPr/>
        <p:txBody>
          <a:bodyPr/>
          <a:lstStyle/>
          <a:p>
            <a:fld id="{EA68A19B-A075-F146-82F8-2F3F363ADCD1}" type="slidenum">
              <a:rPr lang="en-US" smtClean="0"/>
              <a:t>25</a:t>
            </a:fld>
            <a:endParaRPr lang="en-US"/>
          </a:p>
        </p:txBody>
      </p:sp>
      <p:sp>
        <p:nvSpPr>
          <p:cNvPr id="5" name="Rectangle 4"/>
          <p:cNvSpPr/>
          <p:nvPr/>
        </p:nvSpPr>
        <p:spPr>
          <a:xfrm>
            <a:off x="2660568" y="1503919"/>
            <a:ext cx="6649687" cy="523220"/>
          </a:xfrm>
          <a:prstGeom prst="rect">
            <a:avLst/>
          </a:prstGeom>
        </p:spPr>
        <p:txBody>
          <a:bodyPr wrap="square">
            <a:spAutoFit/>
          </a:bodyPr>
          <a:lstStyle/>
          <a:p>
            <a:r>
              <a:rPr lang="en-US" sz="2800" dirty="0">
                <a:latin typeface="Cambria" charset="0"/>
                <a:ea typeface="Cambria" charset="0"/>
                <a:cs typeface="Times New Roman" charset="0"/>
              </a:rPr>
              <a:t>The accuracy of the calculated probability</a:t>
            </a:r>
            <a:r>
              <a:rPr lang="en-GB" sz="2800" dirty="0"/>
              <a:t> </a:t>
            </a:r>
            <a:endParaRPr lang="en-US" sz="2800" dirty="0"/>
          </a:p>
        </p:txBody>
      </p:sp>
      <p:pic>
        <p:nvPicPr>
          <p:cNvPr id="6" name="Picture 5" descr="../fig_qqplot_summary.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999" y="2027139"/>
            <a:ext cx="9072000" cy="4536000"/>
          </a:xfrm>
          <a:prstGeom prst="rect">
            <a:avLst/>
          </a:prstGeom>
          <a:noFill/>
          <a:ln>
            <a:noFill/>
          </a:ln>
        </p:spPr>
      </p:pic>
    </p:spTree>
    <p:extLst>
      <p:ext uri="{BB962C8B-B14F-4D97-AF65-F5344CB8AC3E}">
        <p14:creationId xmlns:p14="http://schemas.microsoft.com/office/powerpoint/2010/main" val="1423284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problems with standard BE </a:t>
            </a:r>
            <a:r>
              <a:rPr lang="en-US" dirty="0" smtClean="0"/>
              <a:t>approaches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normAutofit fontScale="92500" lnSpcReduction="10000"/>
              </a:bodyPr>
              <a:lstStyle/>
              <a:p>
                <a:endParaRPr lang="en-US" sz="3200" dirty="0" smtClean="0"/>
              </a:p>
              <a:p>
                <a:r>
                  <a:rPr lang="en-US" sz="3200" dirty="0" smtClean="0"/>
                  <a:t>Problems with NCA calculations</a:t>
                </a:r>
              </a:p>
              <a:p>
                <a:pPr lvl="1"/>
                <a:r>
                  <a:rPr lang="en-US" sz="2800" dirty="0" smtClean="0"/>
                  <a:t>assumption </a:t>
                </a:r>
                <a:r>
                  <a:rPr lang="en-US" sz="2800" dirty="0"/>
                  <a:t>about equal weight of all </a:t>
                </a:r>
                <a:r>
                  <a:rPr lang="en-US" sz="2800" dirty="0" smtClean="0"/>
                  <a:t>observations </a:t>
                </a:r>
              </a:p>
              <a:p>
                <a:pPr lvl="1"/>
                <a:r>
                  <a:rPr lang="en-US" sz="2800" dirty="0" smtClean="0"/>
                  <a:t>sensitivity </a:t>
                </a:r>
                <a:r>
                  <a:rPr lang="en-US" sz="2800" dirty="0"/>
                  <a:t>to missing </a:t>
                </a:r>
                <a:r>
                  <a:rPr lang="en-US" sz="2800" dirty="0" smtClean="0"/>
                  <a:t>data</a:t>
                </a:r>
              </a:p>
              <a:p>
                <a:pPr lvl="1"/>
                <a:r>
                  <a:rPr lang="en-US" sz="2800" dirty="0" smtClean="0"/>
                  <a:t>sensitivity </a:t>
                </a:r>
                <a:r>
                  <a:rPr lang="en-US" sz="2800" dirty="0"/>
                  <a:t>to data below the limit of </a:t>
                </a:r>
                <a:r>
                  <a:rPr lang="en-US" sz="2800" dirty="0" smtClean="0"/>
                  <a:t>quantification</a:t>
                </a:r>
              </a:p>
              <a:p>
                <a:pPr lvl="1"/>
                <a:r>
                  <a:rPr lang="en-US" sz="2800" dirty="0" smtClean="0"/>
                  <a:t>interpolation </a:t>
                </a:r>
                <a:r>
                  <a:rPr lang="en-US" sz="2800" dirty="0"/>
                  <a:t>problems from the last observation to </a:t>
                </a:r>
                <a:r>
                  <a:rPr lang="en-US" sz="2800" dirty="0" smtClean="0"/>
                  <a:t>∞</a:t>
                </a:r>
              </a:p>
              <a:p>
                <a:pPr lvl="1"/>
                <a:r>
                  <a:rPr lang="en-US" sz="2800" dirty="0" smtClean="0"/>
                  <a:t>Sparse data problems</a:t>
                </a:r>
              </a:p>
              <a:p>
                <a:endParaRPr lang="en-US" sz="3200" dirty="0" smtClean="0"/>
              </a:p>
              <a:p>
                <a:r>
                  <a:rPr lang="en-US" sz="3200" dirty="0" smtClean="0"/>
                  <a:t>Are </a:t>
                </a:r>
                <a:r>
                  <a:rPr lang="en-US" sz="3200" dirty="0"/>
                  <a:t>standard NCA </a:t>
                </a:r>
                <a:r>
                  <a:rPr lang="en-US" sz="3200" dirty="0" smtClean="0"/>
                  <a:t>calculations (geometric mean of </a:t>
                </a:r>
                <a14:m>
                  <m:oMath xmlns:m="http://schemas.openxmlformats.org/officeDocument/2006/math">
                    <m:sSub>
                      <m:sSubPr>
                        <m:ctrlPr>
                          <a:rPr lang="sv-SE" sz="3200" b="0" i="1" smtClean="0">
                            <a:latin typeface="Cambria Math"/>
                          </a:rPr>
                        </m:ctrlPr>
                      </m:sSubPr>
                      <m:e>
                        <m:r>
                          <a:rPr lang="sv-SE" sz="3200" b="0" i="1" smtClean="0">
                            <a:latin typeface="Cambria Math" charset="0"/>
                          </a:rPr>
                          <m:t>𝐶</m:t>
                        </m:r>
                      </m:e>
                      <m:sub>
                        <m:r>
                          <a:rPr lang="sv-SE" sz="3200" b="0" i="1" smtClean="0">
                            <a:latin typeface="Cambria Math" charset="0"/>
                          </a:rPr>
                          <m:t>𝑚𝑎𝑥</m:t>
                        </m:r>
                      </m:sub>
                    </m:sSub>
                  </m:oMath>
                </a14:m>
                <a:r>
                  <a:rPr lang="en-US" sz="3200" dirty="0" smtClean="0"/>
                  <a:t> and </a:t>
                </a:r>
                <a14:m>
                  <m:oMath xmlns:m="http://schemas.openxmlformats.org/officeDocument/2006/math">
                    <m:sSub>
                      <m:sSubPr>
                        <m:ctrlPr>
                          <a:rPr lang="sv-SE" sz="3200" i="1">
                            <a:latin typeface="Cambria Math"/>
                          </a:rPr>
                        </m:ctrlPr>
                      </m:sSubPr>
                      <m:e>
                        <m:r>
                          <a:rPr lang="sv-SE" sz="3200" b="0" i="1" smtClean="0">
                            <a:latin typeface="Cambria Math" charset="0"/>
                          </a:rPr>
                          <m:t>𝐴𝑈𝐶</m:t>
                        </m:r>
                      </m:e>
                      <m:sub>
                        <m:r>
                          <a:rPr lang="sv-SE" sz="3200" b="0" i="1" smtClean="0">
                            <a:latin typeface="Cambria Math" charset="0"/>
                          </a:rPr>
                          <m:t>𝑙𝑎𝑠𝑡</m:t>
                        </m:r>
                      </m:sub>
                    </m:sSub>
                  </m:oMath>
                </a14:m>
                <a:r>
                  <a:rPr lang="en-US" sz="3200" dirty="0" smtClean="0"/>
                  <a:t>) </a:t>
                </a:r>
                <a:r>
                  <a:rPr lang="en-US" sz="3200" dirty="0"/>
                  <a:t>the right metrics to use</a:t>
                </a:r>
                <a:r>
                  <a:rPr lang="en-US" sz="3200" dirty="0" smtClean="0"/>
                  <a:t>? </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rotWithShape="0">
                <a:blip r:embed="rId2"/>
                <a:stretch>
                  <a:fillRect l="-1217" b="-1261"/>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EA68A19B-A075-F146-82F8-2F3F363ADCD1}" type="slidenum">
              <a:rPr lang="en-US" smtClean="0"/>
              <a:t>3</a:t>
            </a:fld>
            <a:endParaRPr lang="en-US"/>
          </a:p>
        </p:txBody>
      </p:sp>
    </p:spTree>
    <p:extLst>
      <p:ext uri="{BB962C8B-B14F-4D97-AF65-F5344CB8AC3E}">
        <p14:creationId xmlns:p14="http://schemas.microsoft.com/office/powerpoint/2010/main" val="347787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Population (NLME) model based approaches in general can handle these problems</a:t>
            </a:r>
            <a:endParaRPr lang="en-US" dirty="0"/>
          </a:p>
        </p:txBody>
      </p:sp>
      <p:sp>
        <p:nvSpPr>
          <p:cNvPr id="3" name="Content Placeholder 2"/>
          <p:cNvSpPr>
            <a:spLocks noGrp="1"/>
          </p:cNvSpPr>
          <p:nvPr>
            <p:ph idx="1"/>
          </p:nvPr>
        </p:nvSpPr>
        <p:spPr/>
        <p:txBody>
          <a:bodyPr>
            <a:normAutofit lnSpcReduction="10000"/>
          </a:bodyPr>
          <a:lstStyle/>
          <a:p>
            <a:r>
              <a:rPr lang="en-US" dirty="0"/>
              <a:t>Problems </a:t>
            </a:r>
            <a:r>
              <a:rPr lang="en-US" dirty="0" smtClean="0"/>
              <a:t>solved:</a:t>
            </a:r>
            <a:endParaRPr lang="en-US" dirty="0"/>
          </a:p>
          <a:p>
            <a:pPr lvl="1"/>
            <a:r>
              <a:rPr lang="en-US" dirty="0"/>
              <a:t>assumption about equal weight of all observations </a:t>
            </a:r>
          </a:p>
          <a:p>
            <a:pPr lvl="1"/>
            <a:r>
              <a:rPr lang="en-US" dirty="0"/>
              <a:t>sensitivity to missing data</a:t>
            </a:r>
          </a:p>
          <a:p>
            <a:pPr lvl="1"/>
            <a:r>
              <a:rPr lang="en-US" dirty="0"/>
              <a:t>sensitivity to data below the limit of quantification</a:t>
            </a:r>
          </a:p>
          <a:p>
            <a:pPr lvl="1"/>
            <a:r>
              <a:rPr lang="en-US" dirty="0"/>
              <a:t>interpolation problems from the last observation to </a:t>
            </a:r>
            <a:r>
              <a:rPr lang="en-US" dirty="0" smtClean="0"/>
              <a:t>∞</a:t>
            </a:r>
          </a:p>
          <a:p>
            <a:pPr lvl="1"/>
            <a:r>
              <a:rPr lang="en-US" dirty="0"/>
              <a:t>Sparse data </a:t>
            </a:r>
            <a:r>
              <a:rPr lang="en-US" dirty="0" smtClean="0"/>
              <a:t>problems</a:t>
            </a:r>
          </a:p>
          <a:p>
            <a:pPr lvl="1"/>
            <a:endParaRPr lang="en-US" dirty="0"/>
          </a:p>
          <a:p>
            <a:r>
              <a:rPr lang="en-US" dirty="0" smtClean="0"/>
              <a:t>Simulations of expected PK profiles give an understanding of what features may be important to compare in a BE study</a:t>
            </a:r>
          </a:p>
          <a:p>
            <a:endParaRPr lang="en-US" dirty="0" smtClean="0"/>
          </a:p>
          <a:p>
            <a:r>
              <a:rPr lang="en-US" dirty="0" smtClean="0"/>
              <a:t>PKPD models give an indication of the PK factors driving drug effect</a:t>
            </a:r>
            <a:endParaRPr lang="en-US" dirty="0"/>
          </a:p>
        </p:txBody>
      </p:sp>
      <p:sp>
        <p:nvSpPr>
          <p:cNvPr id="4" name="Slide Number Placeholder 3"/>
          <p:cNvSpPr>
            <a:spLocks noGrp="1"/>
          </p:cNvSpPr>
          <p:nvPr>
            <p:ph type="sldNum" sz="quarter" idx="12"/>
          </p:nvPr>
        </p:nvSpPr>
        <p:spPr/>
        <p:txBody>
          <a:bodyPr/>
          <a:lstStyle/>
          <a:p>
            <a:fld id="{EA68A19B-A075-F146-82F8-2F3F363ADCD1}" type="slidenum">
              <a:rPr lang="en-US" smtClean="0"/>
              <a:t>4</a:t>
            </a:fld>
            <a:endParaRPr lang="en-US"/>
          </a:p>
        </p:txBody>
      </p:sp>
    </p:spTree>
    <p:extLst>
      <p:ext uri="{BB962C8B-B14F-4D97-AF65-F5344CB8AC3E}">
        <p14:creationId xmlns:p14="http://schemas.microsoft.com/office/powerpoint/2010/main" val="2125671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pharmacometric approaches</a:t>
            </a:r>
            <a:endParaRPr lang="en-US" dirty="0"/>
          </a:p>
        </p:txBody>
      </p:sp>
      <p:pic>
        <p:nvPicPr>
          <p:cNvPr id="3" name="Picture 2"/>
          <p:cNvPicPr>
            <a:picLocks noChangeAspect="1"/>
          </p:cNvPicPr>
          <p:nvPr/>
        </p:nvPicPr>
        <p:blipFill>
          <a:blip r:embed="rId2"/>
          <a:stretch>
            <a:fillRect/>
          </a:stretch>
        </p:blipFill>
        <p:spPr>
          <a:xfrm>
            <a:off x="1524000" y="1336022"/>
            <a:ext cx="7257714" cy="3620515"/>
          </a:xfrm>
          <a:prstGeom prst="rect">
            <a:avLst/>
          </a:prstGeom>
        </p:spPr>
      </p:pic>
      <p:pic>
        <p:nvPicPr>
          <p:cNvPr id="4" name="Picture 3"/>
          <p:cNvPicPr>
            <a:picLocks noChangeAspect="1"/>
          </p:cNvPicPr>
          <p:nvPr/>
        </p:nvPicPr>
        <p:blipFill>
          <a:blip r:embed="rId3"/>
          <a:stretch>
            <a:fillRect/>
          </a:stretch>
        </p:blipFill>
        <p:spPr>
          <a:xfrm>
            <a:off x="4192900" y="3146280"/>
            <a:ext cx="6475100" cy="3711721"/>
          </a:xfrm>
          <a:prstGeom prst="rect">
            <a:avLst/>
          </a:prstGeom>
        </p:spPr>
      </p:pic>
      <p:sp>
        <p:nvSpPr>
          <p:cNvPr id="6" name="Slide Number Placeholder 5"/>
          <p:cNvSpPr>
            <a:spLocks noGrp="1"/>
          </p:cNvSpPr>
          <p:nvPr>
            <p:ph type="sldNum" sz="quarter" idx="12"/>
          </p:nvPr>
        </p:nvSpPr>
        <p:spPr/>
        <p:txBody>
          <a:bodyPr/>
          <a:lstStyle/>
          <a:p>
            <a:fld id="{81BD9762-37B8-0447-BF64-29A2A99D3F26}" type="slidenum">
              <a:rPr lang="en-US" smtClean="0"/>
              <a:t>5</a:t>
            </a:fld>
            <a:endParaRPr lang="en-US"/>
          </a:p>
        </p:txBody>
      </p:sp>
    </p:spTree>
    <p:extLst>
      <p:ext uri="{BB962C8B-B14F-4D97-AF65-F5344CB8AC3E}">
        <p14:creationId xmlns:p14="http://schemas.microsoft.com/office/powerpoint/2010/main" val="473680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optimal design of experiments</a:t>
            </a:r>
            <a:endParaRPr lang="en-US" dirty="0"/>
          </a:p>
        </p:txBody>
      </p:sp>
      <p:grpSp>
        <p:nvGrpSpPr>
          <p:cNvPr id="11" name="Group 10"/>
          <p:cNvGrpSpPr/>
          <p:nvPr/>
        </p:nvGrpSpPr>
        <p:grpSpPr>
          <a:xfrm>
            <a:off x="2475635" y="1469023"/>
            <a:ext cx="7999247" cy="4592782"/>
            <a:chOff x="951634" y="1295400"/>
            <a:chExt cx="7999247" cy="459278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4" y="1295400"/>
              <a:ext cx="4592782" cy="4592782"/>
            </a:xfrm>
            <a:prstGeom prst="rect">
              <a:avLst/>
            </a:prstGeom>
          </p:spPr>
        </p:pic>
        <p:cxnSp>
          <p:nvCxnSpPr>
            <p:cNvPr id="6" name="Straight Connector 5"/>
            <p:cNvCxnSpPr/>
            <p:nvPr/>
          </p:nvCxnSpPr>
          <p:spPr bwMode="auto">
            <a:xfrm>
              <a:off x="5486400" y="3117612"/>
              <a:ext cx="504825" cy="0"/>
            </a:xfrm>
            <a:prstGeom prst="line">
              <a:avLst/>
            </a:prstGeom>
            <a:solidFill>
              <a:srgbClr val="EAEAEA"/>
            </a:solidFill>
            <a:ln w="28575" cap="flat" cmpd="sng" algn="ctr">
              <a:solidFill>
                <a:schemeClr val="accent2"/>
              </a:solidFill>
              <a:prstDash val="solid"/>
              <a:round/>
              <a:headEnd type="none" w="med" len="med"/>
              <a:tailEnd type="none" w="med" len="med"/>
            </a:ln>
            <a:effectLst/>
          </p:spPr>
        </p:cxnSp>
        <p:sp>
          <p:nvSpPr>
            <p:cNvPr id="7" name="TextBox 6"/>
            <p:cNvSpPr txBox="1"/>
            <p:nvPr/>
          </p:nvSpPr>
          <p:spPr>
            <a:xfrm>
              <a:off x="6029664" y="3486834"/>
              <a:ext cx="2174506" cy="646331"/>
            </a:xfrm>
            <a:prstGeom prst="rect">
              <a:avLst/>
            </a:prstGeom>
            <a:noFill/>
          </p:spPr>
          <p:txBody>
            <a:bodyPr wrap="none" rtlCol="0">
              <a:spAutoFit/>
            </a:bodyPr>
            <a:lstStyle/>
            <a:p>
              <a:r>
                <a:rPr lang="en-US" dirty="0">
                  <a:solidFill>
                    <a:srgbClr val="000000"/>
                  </a:solidFill>
                  <a:latin typeface="Gill Sans"/>
                </a:rPr>
                <a:t>Model-Based Analysis</a:t>
              </a:r>
            </a:p>
            <a:p>
              <a:r>
                <a:rPr lang="en-US" dirty="0">
                  <a:solidFill>
                    <a:srgbClr val="000000"/>
                  </a:solidFill>
                  <a:latin typeface="Gill Sans"/>
                </a:rPr>
                <a:t>(Default Design)</a:t>
              </a:r>
            </a:p>
          </p:txBody>
        </p:sp>
        <p:cxnSp>
          <p:nvCxnSpPr>
            <p:cNvPr id="8" name="Straight Connector 7"/>
            <p:cNvCxnSpPr/>
            <p:nvPr/>
          </p:nvCxnSpPr>
          <p:spPr bwMode="auto">
            <a:xfrm>
              <a:off x="5486400" y="4387334"/>
              <a:ext cx="504825" cy="0"/>
            </a:xfrm>
            <a:prstGeom prst="line">
              <a:avLst/>
            </a:prstGeom>
            <a:solidFill>
              <a:srgbClr val="EAEAEA"/>
            </a:solidFill>
            <a:ln w="28575" cap="flat" cmpd="sng" algn="ctr">
              <a:solidFill>
                <a:schemeClr val="bg1">
                  <a:lumMod val="65000"/>
                </a:schemeClr>
              </a:solidFill>
              <a:prstDash val="solid"/>
              <a:round/>
              <a:headEnd type="none" w="med" len="med"/>
              <a:tailEnd type="none" w="med" len="med"/>
            </a:ln>
            <a:effectLst/>
          </p:spPr>
        </p:cxnSp>
        <p:sp>
          <p:nvSpPr>
            <p:cNvPr id="9" name="TextBox 8"/>
            <p:cNvSpPr txBox="1"/>
            <p:nvPr/>
          </p:nvSpPr>
          <p:spPr>
            <a:xfrm>
              <a:off x="5991225" y="4202668"/>
              <a:ext cx="2959656" cy="923330"/>
            </a:xfrm>
            <a:prstGeom prst="rect">
              <a:avLst/>
            </a:prstGeom>
            <a:noFill/>
          </p:spPr>
          <p:txBody>
            <a:bodyPr wrap="none" rtlCol="0">
              <a:spAutoFit/>
            </a:bodyPr>
            <a:lstStyle/>
            <a:p>
              <a:r>
                <a:rPr lang="en-US" dirty="0">
                  <a:solidFill>
                    <a:srgbClr val="000000"/>
                  </a:solidFill>
                  <a:latin typeface="Gill Sans"/>
                </a:rPr>
                <a:t>Traditional Analysis</a:t>
              </a:r>
            </a:p>
            <a:p>
              <a:r>
                <a:rPr lang="en-US" dirty="0">
                  <a:solidFill>
                    <a:srgbClr val="000000"/>
                  </a:solidFill>
                  <a:latin typeface="Gill Sans"/>
                </a:rPr>
                <a:t>(Unstructured MMRM model,</a:t>
              </a:r>
              <a:br>
                <a:rPr lang="en-US" dirty="0">
                  <a:solidFill>
                    <a:srgbClr val="000000"/>
                  </a:solidFill>
                  <a:latin typeface="Gill Sans"/>
                </a:rPr>
              </a:br>
              <a:r>
                <a:rPr lang="en-US" dirty="0" err="1">
                  <a:solidFill>
                    <a:srgbClr val="000000"/>
                  </a:solidFill>
                  <a:latin typeface="Gill Sans"/>
                </a:rPr>
                <a:t>LSMeans</a:t>
              </a:r>
              <a:r>
                <a:rPr lang="en-US" dirty="0">
                  <a:solidFill>
                    <a:srgbClr val="000000"/>
                  </a:solidFill>
                  <a:latin typeface="Gill Sans"/>
                </a:rPr>
                <a:t>)</a:t>
              </a:r>
            </a:p>
          </p:txBody>
        </p:sp>
        <p:grpSp>
          <p:nvGrpSpPr>
            <p:cNvPr id="3" name="Group 2"/>
            <p:cNvGrpSpPr/>
            <p:nvPr/>
          </p:nvGrpSpPr>
          <p:grpSpPr>
            <a:xfrm>
              <a:off x="2514600" y="2209800"/>
              <a:ext cx="2361488" cy="953979"/>
              <a:chOff x="2514600" y="2209800"/>
              <a:chExt cx="2361488" cy="953979"/>
            </a:xfrm>
          </p:grpSpPr>
          <p:cxnSp>
            <p:nvCxnSpPr>
              <p:cNvPr id="5" name="Straight Arrow Connector 4"/>
              <p:cNvCxnSpPr/>
              <p:nvPr/>
            </p:nvCxnSpPr>
            <p:spPr bwMode="auto">
              <a:xfrm flipH="1">
                <a:off x="3070860" y="2621280"/>
                <a:ext cx="1600200" cy="0"/>
              </a:xfrm>
              <a:prstGeom prst="straightConnector1">
                <a:avLst/>
              </a:prstGeom>
              <a:ln>
                <a:solidFill>
                  <a:schemeClr val="accent6">
                    <a:lumMod val="40000"/>
                    <a:lumOff val="60000"/>
                  </a:schemeClr>
                </a:solidFill>
                <a:headEnd type="arrow"/>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3046408" y="2794447"/>
                <a:ext cx="1370888" cy="369332"/>
              </a:xfrm>
              <a:prstGeom prst="rect">
                <a:avLst/>
              </a:prstGeom>
              <a:noFill/>
            </p:spPr>
            <p:txBody>
              <a:bodyPr wrap="none" rtlCol="0">
                <a:spAutoFit/>
              </a:bodyPr>
              <a:lstStyle/>
              <a:p>
                <a:r>
                  <a:rPr lang="en-US" dirty="0">
                    <a:solidFill>
                      <a:srgbClr val="990000"/>
                    </a:solidFill>
                    <a:latin typeface="Gill Sans"/>
                  </a:rPr>
                  <a:t>1892 (3.6 X)</a:t>
                </a:r>
              </a:p>
            </p:txBody>
          </p:sp>
          <p:cxnSp>
            <p:nvCxnSpPr>
              <p:cNvPr id="13" name="Straight Arrow Connector 12"/>
              <p:cNvCxnSpPr/>
              <p:nvPr/>
            </p:nvCxnSpPr>
            <p:spPr bwMode="auto">
              <a:xfrm flipH="1">
                <a:off x="2514600" y="2743200"/>
                <a:ext cx="2209800"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bwMode="auto">
              <a:xfrm>
                <a:off x="2514600" y="2621280"/>
                <a:ext cx="0" cy="12192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bwMode="auto">
              <a:xfrm>
                <a:off x="4724400" y="2621280"/>
                <a:ext cx="0" cy="12192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3505200" y="2209800"/>
                <a:ext cx="1370888" cy="369332"/>
              </a:xfrm>
              <a:prstGeom prst="rect">
                <a:avLst/>
              </a:prstGeom>
              <a:noFill/>
            </p:spPr>
            <p:txBody>
              <a:bodyPr wrap="none" rtlCol="0">
                <a:spAutoFit/>
              </a:bodyPr>
              <a:lstStyle/>
              <a:p>
                <a:r>
                  <a:rPr lang="en-US" dirty="0">
                    <a:solidFill>
                      <a:srgbClr val="8A0000">
                        <a:lumMod val="40000"/>
                        <a:lumOff val="60000"/>
                      </a:srgbClr>
                    </a:solidFill>
                    <a:latin typeface="Gill Sans"/>
                  </a:rPr>
                  <a:t>1443 (2.2 X)</a:t>
                </a:r>
              </a:p>
            </p:txBody>
          </p:sp>
        </p:grpSp>
        <p:cxnSp>
          <p:nvCxnSpPr>
            <p:cNvPr id="20" name="Straight Connector 19"/>
            <p:cNvCxnSpPr/>
            <p:nvPr/>
          </p:nvCxnSpPr>
          <p:spPr bwMode="auto">
            <a:xfrm>
              <a:off x="5486400" y="3809999"/>
              <a:ext cx="504825" cy="0"/>
            </a:xfrm>
            <a:prstGeom prst="line">
              <a:avLst/>
            </a:prstGeom>
            <a:solidFill>
              <a:srgbClr val="EAEAEA"/>
            </a:solidFill>
            <a:ln w="28575" cap="flat" cmpd="sng" algn="ctr">
              <a:solidFill>
                <a:schemeClr val="accent6">
                  <a:lumMod val="40000"/>
                  <a:lumOff val="60000"/>
                </a:schemeClr>
              </a:solidFill>
              <a:prstDash val="solid"/>
              <a:round/>
              <a:headEnd type="none" w="med" len="med"/>
              <a:tailEnd type="none" w="med" len="med"/>
            </a:ln>
            <a:effectLst/>
          </p:spPr>
        </p:cxnSp>
        <p:sp>
          <p:nvSpPr>
            <p:cNvPr id="21" name="TextBox 20"/>
            <p:cNvSpPr txBox="1"/>
            <p:nvPr/>
          </p:nvSpPr>
          <p:spPr>
            <a:xfrm>
              <a:off x="5991223" y="2794447"/>
              <a:ext cx="2328779" cy="646331"/>
            </a:xfrm>
            <a:prstGeom prst="rect">
              <a:avLst/>
            </a:prstGeom>
            <a:noFill/>
          </p:spPr>
          <p:txBody>
            <a:bodyPr wrap="none" rtlCol="0">
              <a:spAutoFit/>
            </a:bodyPr>
            <a:lstStyle/>
            <a:p>
              <a:r>
                <a:rPr lang="en-US" dirty="0">
                  <a:solidFill>
                    <a:srgbClr val="000000"/>
                  </a:solidFill>
                  <a:latin typeface="Gill Sans"/>
                </a:rPr>
                <a:t>Model-Based Analysis</a:t>
              </a:r>
            </a:p>
            <a:p>
              <a:r>
                <a:rPr lang="en-US" dirty="0">
                  <a:solidFill>
                    <a:srgbClr val="000000"/>
                  </a:solidFill>
                  <a:latin typeface="Gill Sans"/>
                </a:rPr>
                <a:t>(Optimized for power)</a:t>
              </a:r>
            </a:p>
          </p:txBody>
        </p:sp>
      </p:grpSp>
      <p:sp>
        <p:nvSpPr>
          <p:cNvPr id="12" name="TextBox 11"/>
          <p:cNvSpPr txBox="1"/>
          <p:nvPr/>
        </p:nvSpPr>
        <p:spPr>
          <a:xfrm>
            <a:off x="3287773" y="1494995"/>
            <a:ext cx="3844194" cy="646331"/>
          </a:xfrm>
          <a:prstGeom prst="rect">
            <a:avLst/>
          </a:prstGeom>
          <a:noFill/>
        </p:spPr>
        <p:txBody>
          <a:bodyPr wrap="none" rtlCol="0">
            <a:spAutoFit/>
          </a:bodyPr>
          <a:lstStyle/>
          <a:p>
            <a:r>
              <a:rPr lang="en-US" dirty="0"/>
              <a:t>(Optimized) Model Based vs. </a:t>
            </a:r>
            <a:br>
              <a:rPr lang="en-US" dirty="0"/>
            </a:br>
            <a:r>
              <a:rPr lang="en-US" dirty="0"/>
              <a:t>Traditional Data Analysis in Alzheimer's</a:t>
            </a:r>
          </a:p>
        </p:txBody>
      </p:sp>
      <p:sp>
        <p:nvSpPr>
          <p:cNvPr id="15" name="TextBox 14"/>
          <p:cNvSpPr txBox="1"/>
          <p:nvPr/>
        </p:nvSpPr>
        <p:spPr>
          <a:xfrm>
            <a:off x="2475635" y="6196742"/>
            <a:ext cx="8122689" cy="646331"/>
          </a:xfrm>
          <a:prstGeom prst="rect">
            <a:avLst/>
          </a:prstGeom>
          <a:noFill/>
        </p:spPr>
        <p:txBody>
          <a:bodyPr wrap="square" rtlCol="0">
            <a:spAutoFit/>
          </a:bodyPr>
          <a:lstStyle/>
          <a:p>
            <a:r>
              <a:rPr lang="en-US"/>
              <a:t>Hooker et al., Model-based Trial Optimization for Phase II and III designs </a:t>
            </a:r>
            <a:br>
              <a:rPr lang="en-US"/>
            </a:br>
            <a:r>
              <a:rPr lang="en-US"/>
              <a:t>in Alzheimer's Disease, ACOP, 2011</a:t>
            </a:r>
          </a:p>
        </p:txBody>
      </p:sp>
      <p:sp>
        <p:nvSpPr>
          <p:cNvPr id="17" name="Slide Number Placeholder 16"/>
          <p:cNvSpPr>
            <a:spLocks noGrp="1"/>
          </p:cNvSpPr>
          <p:nvPr>
            <p:ph type="sldNum" sz="quarter" idx="12"/>
          </p:nvPr>
        </p:nvSpPr>
        <p:spPr/>
        <p:txBody>
          <a:bodyPr/>
          <a:lstStyle/>
          <a:p>
            <a:fld id="{81BD9762-37B8-0447-BF64-29A2A99D3F26}" type="slidenum">
              <a:rPr lang="en-US" smtClean="0"/>
              <a:t>6</a:t>
            </a:fld>
            <a:endParaRPr lang="en-US"/>
          </a:p>
        </p:txBody>
      </p:sp>
    </p:spTree>
    <p:extLst>
      <p:ext uri="{BB962C8B-B14F-4D97-AF65-F5344CB8AC3E}">
        <p14:creationId xmlns:p14="http://schemas.microsoft.com/office/powerpoint/2010/main" val="419779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610600" y="1333421"/>
            <a:ext cx="3147595" cy="842163"/>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Optimal design for BE </a:t>
            </a:r>
            <a:r>
              <a:rPr lang="en-US" sz="2000" b="1" dirty="0" smtClean="0">
                <a:solidFill>
                  <a:schemeClr val="tx1"/>
                </a:solidFill>
              </a:rPr>
              <a:t>study</a:t>
            </a:r>
            <a:endParaRPr lang="en-US" sz="2000" b="1" dirty="0">
              <a:solidFill>
                <a:schemeClr val="tx1"/>
              </a:solidFill>
            </a:endParaRPr>
          </a:p>
        </p:txBody>
      </p:sp>
      <p:cxnSp>
        <p:nvCxnSpPr>
          <p:cNvPr id="12" name="Straight Arrow Connector 11"/>
          <p:cNvCxnSpPr>
            <a:stCxn id="10" idx="1"/>
            <a:endCxn id="73" idx="3"/>
          </p:cNvCxnSpPr>
          <p:nvPr/>
        </p:nvCxnSpPr>
        <p:spPr>
          <a:xfrm flipH="1">
            <a:off x="7429701" y="1754503"/>
            <a:ext cx="1180899" cy="19896"/>
          </a:xfrm>
          <a:prstGeom prst="straightConnector1">
            <a:avLst/>
          </a:prstGeom>
          <a:ln w="38100">
            <a:solidFill>
              <a:srgbClr val="FF0000"/>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4" idx="2"/>
            <a:endCxn id="55" idx="0"/>
          </p:cNvCxnSpPr>
          <p:nvPr/>
        </p:nvCxnSpPr>
        <p:spPr>
          <a:xfrm>
            <a:off x="4538522" y="3913194"/>
            <a:ext cx="0" cy="46466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4980763" y="1368293"/>
            <a:ext cx="2448938" cy="812211"/>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BE-study data</a:t>
            </a:r>
            <a:endParaRPr lang="en-US" sz="2000" b="1" dirty="0">
              <a:solidFill>
                <a:schemeClr val="tx1"/>
              </a:solidFill>
            </a:endParaRPr>
          </a:p>
        </p:txBody>
      </p:sp>
      <p:sp>
        <p:nvSpPr>
          <p:cNvPr id="26" name="Title 25"/>
          <p:cNvSpPr>
            <a:spLocks noGrp="1"/>
          </p:cNvSpPr>
          <p:nvPr>
            <p:ph type="title"/>
          </p:nvPr>
        </p:nvSpPr>
        <p:spPr>
          <a:xfrm>
            <a:off x="838201" y="365125"/>
            <a:ext cx="10284912" cy="606547"/>
          </a:xfrm>
        </p:spPr>
        <p:txBody>
          <a:bodyPr>
            <a:normAutofit fontScale="90000"/>
          </a:bodyPr>
          <a:lstStyle/>
          <a:p>
            <a:r>
              <a:rPr lang="en-US" dirty="0" smtClean="0"/>
              <a:t>The “ultimate” model-based BE approach</a:t>
            </a:r>
            <a:endParaRPr lang="en-US" dirty="0"/>
          </a:p>
        </p:txBody>
      </p:sp>
      <p:sp>
        <p:nvSpPr>
          <p:cNvPr id="2" name="Slide Number Placeholder 1"/>
          <p:cNvSpPr>
            <a:spLocks noGrp="1"/>
          </p:cNvSpPr>
          <p:nvPr>
            <p:ph type="sldNum" sz="quarter" idx="12"/>
          </p:nvPr>
        </p:nvSpPr>
        <p:spPr/>
        <p:txBody>
          <a:bodyPr/>
          <a:lstStyle/>
          <a:p>
            <a:fld id="{EA68A19B-A075-F146-82F8-2F3F363ADCD1}" type="slidenum">
              <a:rPr lang="en-US" smtClean="0"/>
              <a:t>7</a:t>
            </a:fld>
            <a:endParaRPr lang="en-US"/>
          </a:p>
        </p:txBody>
      </p:sp>
      <p:sp>
        <p:nvSpPr>
          <p:cNvPr id="52" name="Rectangle 51"/>
          <p:cNvSpPr/>
          <p:nvPr/>
        </p:nvSpPr>
        <p:spPr>
          <a:xfrm>
            <a:off x="1550522" y="1361987"/>
            <a:ext cx="2988000" cy="813599"/>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Pop PK model(s) developed for BE studies</a:t>
            </a:r>
          </a:p>
        </p:txBody>
      </p:sp>
      <p:sp>
        <p:nvSpPr>
          <p:cNvPr id="54" name="Rectangle 53"/>
          <p:cNvSpPr/>
          <p:nvPr/>
        </p:nvSpPr>
        <p:spPr>
          <a:xfrm>
            <a:off x="2873446" y="2924608"/>
            <a:ext cx="3330152" cy="988586"/>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Parameter estimation </a:t>
            </a:r>
            <a:endParaRPr lang="en-US" sz="2000" b="1" dirty="0" smtClean="0">
              <a:solidFill>
                <a:schemeClr val="tx1"/>
              </a:solidFill>
            </a:endParaRPr>
          </a:p>
          <a:p>
            <a:pPr algn="ctr"/>
            <a:r>
              <a:rPr lang="en-US" sz="2000" b="1" dirty="0" smtClean="0">
                <a:solidFill>
                  <a:schemeClr val="tx1"/>
                </a:solidFill>
              </a:rPr>
              <a:t>+ </a:t>
            </a:r>
            <a:endParaRPr lang="en-US" sz="2000" b="1" dirty="0">
              <a:solidFill>
                <a:schemeClr val="tx1"/>
              </a:solidFill>
            </a:endParaRPr>
          </a:p>
          <a:p>
            <a:pPr algn="ctr"/>
            <a:r>
              <a:rPr lang="en-US" sz="2000" b="1" dirty="0">
                <a:solidFill>
                  <a:schemeClr val="tx1"/>
                </a:solidFill>
              </a:rPr>
              <a:t>Uncertainty quantification</a:t>
            </a:r>
          </a:p>
        </p:txBody>
      </p:sp>
      <p:sp>
        <p:nvSpPr>
          <p:cNvPr id="55" name="Rectangle 54"/>
          <p:cNvSpPr/>
          <p:nvPr/>
        </p:nvSpPr>
        <p:spPr>
          <a:xfrm>
            <a:off x="2873446" y="4377854"/>
            <a:ext cx="3330152" cy="726669"/>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Model</a:t>
            </a:r>
          </a:p>
          <a:p>
            <a:pPr algn="ctr"/>
            <a:r>
              <a:rPr lang="en-US" sz="2000" b="1" dirty="0">
                <a:solidFill>
                  <a:schemeClr val="tx1"/>
                </a:solidFill>
              </a:rPr>
              <a:t>qualification</a:t>
            </a:r>
          </a:p>
        </p:txBody>
      </p:sp>
      <p:sp>
        <p:nvSpPr>
          <p:cNvPr id="56" name="Rectangle 55"/>
          <p:cNvSpPr/>
          <p:nvPr/>
        </p:nvSpPr>
        <p:spPr>
          <a:xfrm>
            <a:off x="2873447" y="5516987"/>
            <a:ext cx="3330152" cy="1113047"/>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Model-based Computation of metrics of </a:t>
            </a:r>
            <a:r>
              <a:rPr lang="en-US" sz="2000" b="1" dirty="0" smtClean="0">
                <a:solidFill>
                  <a:schemeClr val="tx1"/>
                </a:solidFill>
              </a:rPr>
              <a:t>interest</a:t>
            </a:r>
            <a:endParaRPr lang="en-US" sz="2000" b="1" dirty="0">
              <a:solidFill>
                <a:schemeClr val="tx1"/>
              </a:solidFill>
            </a:endParaRPr>
          </a:p>
        </p:txBody>
      </p:sp>
      <p:cxnSp>
        <p:nvCxnSpPr>
          <p:cNvPr id="74" name="Elbow Connector 73"/>
          <p:cNvCxnSpPr>
            <a:stCxn id="73" idx="2"/>
            <a:endCxn id="54" idx="0"/>
          </p:cNvCxnSpPr>
          <p:nvPr/>
        </p:nvCxnSpPr>
        <p:spPr>
          <a:xfrm rot="5400000">
            <a:off x="4999825" y="1719201"/>
            <a:ext cx="744104" cy="1666710"/>
          </a:xfrm>
          <a:prstGeom prst="bentConnector3">
            <a:avLst>
              <a:gd name="adj1" fmla="val 50000"/>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52" idx="2"/>
            <a:endCxn id="54" idx="0"/>
          </p:cNvCxnSpPr>
          <p:nvPr/>
        </p:nvCxnSpPr>
        <p:spPr>
          <a:xfrm rot="16200000" flipH="1">
            <a:off x="3417011" y="1803097"/>
            <a:ext cx="749022" cy="1494000"/>
          </a:xfrm>
          <a:prstGeom prst="bentConnector3">
            <a:avLst>
              <a:gd name="adj1" fmla="val 50000"/>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55" idx="2"/>
            <a:endCxn id="56" idx="0"/>
          </p:cNvCxnSpPr>
          <p:nvPr/>
        </p:nvCxnSpPr>
        <p:spPr>
          <a:xfrm>
            <a:off x="4538522" y="5104523"/>
            <a:ext cx="1" cy="41246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7686338" y="4403940"/>
            <a:ext cx="3330152" cy="1113047"/>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BE comparison</a:t>
            </a:r>
            <a:endParaRPr lang="en-US" sz="2000" b="1" dirty="0">
              <a:solidFill>
                <a:schemeClr val="tx1"/>
              </a:solidFill>
            </a:endParaRPr>
          </a:p>
        </p:txBody>
      </p:sp>
      <p:cxnSp>
        <p:nvCxnSpPr>
          <p:cNvPr id="98" name="Elbow Connector 97"/>
          <p:cNvCxnSpPr>
            <a:stCxn id="56" idx="3"/>
            <a:endCxn id="97" idx="1"/>
          </p:cNvCxnSpPr>
          <p:nvPr/>
        </p:nvCxnSpPr>
        <p:spPr>
          <a:xfrm flipV="1">
            <a:off x="6203599" y="4960464"/>
            <a:ext cx="1482739" cy="1113047"/>
          </a:xfrm>
          <a:prstGeom prst="bentConnector3">
            <a:avLst>
              <a:gd name="adj1" fmla="val 50000"/>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2" name="Elbow Connector 101"/>
          <p:cNvCxnSpPr>
            <a:stCxn id="52" idx="0"/>
            <a:endCxn id="10" idx="0"/>
          </p:cNvCxnSpPr>
          <p:nvPr/>
        </p:nvCxnSpPr>
        <p:spPr>
          <a:xfrm rot="5400000" flipH="1" flipV="1">
            <a:off x="6600177" y="-2222234"/>
            <a:ext cx="28566" cy="7139876"/>
          </a:xfrm>
          <a:prstGeom prst="bentConnector3">
            <a:avLst>
              <a:gd name="adj1" fmla="val 1313285"/>
            </a:avLst>
          </a:prstGeom>
          <a:ln w="38100">
            <a:solidFill>
              <a:srgbClr val="FF0000"/>
            </a:solidFill>
            <a:prstDash val="sysDot"/>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7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components</a:t>
            </a:r>
            <a:endParaRPr lang="en-US" dirty="0"/>
          </a:p>
        </p:txBody>
      </p:sp>
      <p:sp>
        <p:nvSpPr>
          <p:cNvPr id="3" name="Content Placeholder 2"/>
          <p:cNvSpPr>
            <a:spLocks noGrp="1"/>
          </p:cNvSpPr>
          <p:nvPr>
            <p:ph idx="1"/>
          </p:nvPr>
        </p:nvSpPr>
        <p:spPr/>
        <p:txBody>
          <a:bodyPr/>
          <a:lstStyle/>
          <a:p>
            <a:pPr marL="0" indent="0">
              <a:buNone/>
            </a:pPr>
            <a:r>
              <a:rPr lang="en-US" dirty="0" smtClean="0"/>
              <a:t>Ability to describe model parameter deviations based on:</a:t>
            </a:r>
          </a:p>
          <a:p>
            <a:endParaRPr lang="en-US" dirty="0" smtClean="0"/>
          </a:p>
          <a:p>
            <a:r>
              <a:rPr lang="en-US" dirty="0" smtClean="0"/>
              <a:t>Formulation </a:t>
            </a:r>
          </a:p>
          <a:p>
            <a:pPr lvl="1"/>
            <a:r>
              <a:rPr lang="en-US" dirty="0" smtClean="0"/>
              <a:t>Deviations in absorption, bioavailability</a:t>
            </a:r>
          </a:p>
          <a:p>
            <a:pPr lvl="1"/>
            <a:r>
              <a:rPr lang="en-US" dirty="0" smtClean="0"/>
              <a:t>Assume distribution kinetics to be the same</a:t>
            </a:r>
          </a:p>
          <a:p>
            <a:r>
              <a:rPr lang="en-US" dirty="0" smtClean="0"/>
              <a:t>Period</a:t>
            </a:r>
          </a:p>
          <a:p>
            <a:r>
              <a:rPr lang="en-US" dirty="0" smtClean="0"/>
              <a:t>Sequence </a:t>
            </a:r>
          </a:p>
          <a:p>
            <a:endParaRPr lang="en-US" dirty="0"/>
          </a:p>
        </p:txBody>
      </p:sp>
      <p:sp>
        <p:nvSpPr>
          <p:cNvPr id="4" name="Slide Number Placeholder 3"/>
          <p:cNvSpPr>
            <a:spLocks noGrp="1"/>
          </p:cNvSpPr>
          <p:nvPr>
            <p:ph type="sldNum" sz="quarter" idx="12"/>
          </p:nvPr>
        </p:nvSpPr>
        <p:spPr/>
        <p:txBody>
          <a:bodyPr/>
          <a:lstStyle/>
          <a:p>
            <a:fld id="{EA68A19B-A075-F146-82F8-2F3F363ADCD1}" type="slidenum">
              <a:rPr lang="en-US" smtClean="0"/>
              <a:t>8</a:t>
            </a:fld>
            <a:endParaRPr lang="en-US"/>
          </a:p>
        </p:txBody>
      </p:sp>
      <p:sp>
        <p:nvSpPr>
          <p:cNvPr id="6" name="Rectangle 5"/>
          <p:cNvSpPr/>
          <p:nvPr/>
        </p:nvSpPr>
        <p:spPr>
          <a:xfrm>
            <a:off x="7116600" y="559983"/>
            <a:ext cx="2988000" cy="813599"/>
          </a:xfrm>
          <a:prstGeom prst="rect">
            <a:avLst/>
          </a:prstGeom>
          <a:solidFill>
            <a:schemeClr val="accent1">
              <a:lumMod val="20000"/>
              <a:lumOff val="80000"/>
            </a:schemeClr>
          </a:solidFill>
          <a:ln w="381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Pop PK model(s) developed for BE studies</a:t>
            </a:r>
          </a:p>
        </p:txBody>
      </p:sp>
    </p:spTree>
    <p:extLst>
      <p:ext uri="{BB962C8B-B14F-4D97-AF65-F5344CB8AC3E}">
        <p14:creationId xmlns:p14="http://schemas.microsoft.com/office/powerpoint/2010/main" val="2108364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problems with a model based analysis</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The model is wrong (all models are wrong </a:t>
            </a:r>
            <a:r>
              <a:rPr lang="mr-IN" dirty="0" smtClean="0"/>
              <a:t>…</a:t>
            </a:r>
            <a:r>
              <a:rPr lang="en-US" dirty="0" smtClean="0"/>
              <a:t>)</a:t>
            </a:r>
          </a:p>
          <a:p>
            <a:endParaRPr lang="en-US" dirty="0" smtClean="0"/>
          </a:p>
          <a:p>
            <a:r>
              <a:rPr lang="en-US" dirty="0" smtClean="0"/>
              <a:t>Model building may produce bias </a:t>
            </a:r>
          </a:p>
          <a:p>
            <a:endParaRPr lang="en-US" dirty="0" smtClean="0"/>
          </a:p>
          <a:p>
            <a:r>
              <a:rPr lang="en-US" dirty="0" smtClean="0"/>
              <a:t>Parameters in a model may be biased/misspecified </a:t>
            </a:r>
            <a:endParaRPr lang="en-US" dirty="0"/>
          </a:p>
        </p:txBody>
      </p:sp>
      <p:sp>
        <p:nvSpPr>
          <p:cNvPr id="4" name="Slide Number Placeholder 3"/>
          <p:cNvSpPr>
            <a:spLocks noGrp="1"/>
          </p:cNvSpPr>
          <p:nvPr>
            <p:ph type="sldNum" sz="quarter" idx="12"/>
          </p:nvPr>
        </p:nvSpPr>
        <p:spPr/>
        <p:txBody>
          <a:bodyPr/>
          <a:lstStyle/>
          <a:p>
            <a:fld id="{EA68A19B-A075-F146-82F8-2F3F363ADCD1}" type="slidenum">
              <a:rPr lang="en-US" smtClean="0"/>
              <a:t>9</a:t>
            </a:fld>
            <a:endParaRPr lang="en-US"/>
          </a:p>
        </p:txBody>
      </p:sp>
    </p:spTree>
    <p:extLst>
      <p:ext uri="{BB962C8B-B14F-4D97-AF65-F5344CB8AC3E}">
        <p14:creationId xmlns:p14="http://schemas.microsoft.com/office/powerpoint/2010/main" val="2117853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andy_uppsala_english_w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ndy_uppsala_english_wide" id="{B8FA6F4F-DBB9-F949-A622-5FB9FBFA8BA4}" vid="{CD91DBA5-C11C-8C40-9A86-D79E9C4B65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andy_uppsala_english_wide</Template>
  <TotalTime>2216</TotalTime>
  <Words>1289</Words>
  <Application>Microsoft Office PowerPoint</Application>
  <PresentationFormat>Custom</PresentationFormat>
  <Paragraphs>234</Paragraphs>
  <Slides>25</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andy_uppsala_english_wide</vt:lpstr>
      <vt:lpstr>Equation</vt:lpstr>
      <vt:lpstr>Model-based Approaches as Guidance to Bioequivalence Decision Making: Design and Analysis Considerations</vt:lpstr>
      <vt:lpstr>Standard bioequivalence (BE) studies</vt:lpstr>
      <vt:lpstr>Potential problems with standard BE approaches</vt:lpstr>
      <vt:lpstr>Population (NLME) model based approaches in general can handle these problems</vt:lpstr>
      <vt:lpstr>Advantages of pharmacometric approaches</vt:lpstr>
      <vt:lpstr>Advantages of optimal design of experiments</vt:lpstr>
      <vt:lpstr>The “ultimate” model-based BE approach</vt:lpstr>
      <vt:lpstr>Model components</vt:lpstr>
      <vt:lpstr>Potential problems with a model based analysis</vt:lpstr>
      <vt:lpstr>Model averaging</vt:lpstr>
      <vt:lpstr>Type of models to average with </vt:lpstr>
      <vt:lpstr>Model qualification</vt:lpstr>
      <vt:lpstr>Non-compartmental analysis posterior predictive check (NCAPPC)</vt:lpstr>
      <vt:lpstr>Comparison of the population mean and variance of NCA metrics</vt:lpstr>
      <vt:lpstr>Uncertainty quantification</vt:lpstr>
      <vt:lpstr>Sampling importance re-sampling (SIR) in NLME models (Implemented in PsN)</vt:lpstr>
      <vt:lpstr>Performance of different uncertainty measures</vt:lpstr>
      <vt:lpstr>General algorithm for model based BE</vt:lpstr>
      <vt:lpstr>Proposed algorithm</vt:lpstr>
      <vt:lpstr>Design issues</vt:lpstr>
      <vt:lpstr>Robust optimal design</vt:lpstr>
      <vt:lpstr>Discussion</vt:lpstr>
      <vt:lpstr>Software</vt:lpstr>
      <vt:lpstr>Extra slides</vt:lpstr>
      <vt:lpstr>Bias reduction from model averaging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and development of model-based bioequivalence analysis strategies:  Kickoff Meeting</dc:title>
  <dc:creator>Andrew Hooker</dc:creator>
  <cp:lastModifiedBy>Donnelly, Mark *</cp:lastModifiedBy>
  <cp:revision>112</cp:revision>
  <dcterms:created xsi:type="dcterms:W3CDTF">2017-06-13T05:45:09Z</dcterms:created>
  <dcterms:modified xsi:type="dcterms:W3CDTF">2017-10-02T10:57:20Z</dcterms:modified>
</cp:coreProperties>
</file>